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6.xml" ContentType="application/vnd.openxmlformats-officedocument.presentationml.notesSlide+xml"/>
  <Override PartName="/ppt/comments/comment6.xml" ContentType="application/vnd.openxmlformats-officedocument.presentationml.comments+xml"/>
  <Override PartName="/ppt/comments/comment7.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23"/>
  </p:notesMasterIdLst>
  <p:sldIdLst>
    <p:sldId id="256" r:id="rId5"/>
    <p:sldId id="262" r:id="rId6"/>
    <p:sldId id="263" r:id="rId7"/>
    <p:sldId id="276" r:id="rId8"/>
    <p:sldId id="264" r:id="rId9"/>
    <p:sldId id="265" r:id="rId10"/>
    <p:sldId id="280" r:id="rId11"/>
    <p:sldId id="275" r:id="rId12"/>
    <p:sldId id="266" r:id="rId13"/>
    <p:sldId id="282" r:id="rId14"/>
    <p:sldId id="272" r:id="rId15"/>
    <p:sldId id="267" r:id="rId16"/>
    <p:sldId id="281" r:id="rId17"/>
    <p:sldId id="268" r:id="rId18"/>
    <p:sldId id="261" r:id="rId19"/>
    <p:sldId id="274" r:id="rId20"/>
    <p:sldId id="278"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oul-Enein, Omar Y. (Fed)" initials="AOY(" lastIdx="19" clrIdx="0">
    <p:extLst>
      <p:ext uri="{19B8F6BF-5375-455C-9EA6-DF929625EA0E}">
        <p15:presenceInfo xmlns:p15="http://schemas.microsoft.com/office/powerpoint/2012/main" userId="S::oya@NIST.GOV::89d21e1991e3f055" providerId="AD"/>
      </p:ext>
    </p:extLst>
  </p:cmAuthor>
  <p:cmAuthor id="2" name="Bagchi, Shelly (Fed)" initials="BS(" lastIdx="18" clrIdx="1">
    <p:extLst>
      <p:ext uri="{19B8F6BF-5375-455C-9EA6-DF929625EA0E}">
        <p15:presenceInfo xmlns:p15="http://schemas.microsoft.com/office/powerpoint/2012/main" userId="S-1-5-21-1908027396-2059629336-315576832-51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DAAB"/>
    <a:srgbClr val="A38F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75C507-1B5A-4A1B-9C9F-404888BF440A}" v="14" dt="2019-08-01T21:26:37.4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1" autoAdjust="0"/>
    <p:restoredTop sz="87589" autoAdjust="0"/>
  </p:normalViewPr>
  <p:slideViewPr>
    <p:cSldViewPr snapToGrid="0">
      <p:cViewPr varScale="1">
        <p:scale>
          <a:sx n="76" d="100"/>
          <a:sy n="76" d="100"/>
        </p:scale>
        <p:origin x="72"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garra Martinez, Esteban (Assoc)" userId="80cbfb50b879b17c" providerId="OrgId" clId="{5CCC53CC-BEDB-4BFB-830C-F7C0BD349721}"/>
    <pc:docChg chg="custSel modSld">
      <pc:chgData name="Segarra Martinez, Esteban (Assoc)" userId="80cbfb50b879b17c" providerId="OrgId" clId="{5CCC53CC-BEDB-4BFB-830C-F7C0BD349721}" dt="2019-08-01T21:27:22.172" v="795" actId="1076"/>
      <pc:docMkLst>
        <pc:docMk/>
      </pc:docMkLst>
      <pc:sldChg chg="modSp">
        <pc:chgData name="Segarra Martinez, Esteban (Assoc)" userId="80cbfb50b879b17c" providerId="OrgId" clId="{5CCC53CC-BEDB-4BFB-830C-F7C0BD349721}" dt="2019-08-01T21:27:22.172" v="795" actId="1076"/>
        <pc:sldMkLst>
          <pc:docMk/>
          <pc:sldMk cId="4057467175" sldId="256"/>
        </pc:sldMkLst>
        <pc:spChg chg="mod">
          <ac:chgData name="Segarra Martinez, Esteban (Assoc)" userId="80cbfb50b879b17c" providerId="OrgId" clId="{5CCC53CC-BEDB-4BFB-830C-F7C0BD349721}" dt="2019-08-01T21:27:22.172" v="795" actId="1076"/>
          <ac:spMkLst>
            <pc:docMk/>
            <pc:sldMk cId="4057467175" sldId="256"/>
            <ac:spMk id="2" creationId="{4DAA5AD1-0759-4D18-A063-6C35FC889F22}"/>
          </ac:spMkLst>
        </pc:spChg>
        <pc:spChg chg="mod">
          <ac:chgData name="Segarra Martinez, Esteban (Assoc)" userId="80cbfb50b879b17c" providerId="OrgId" clId="{5CCC53CC-BEDB-4BFB-830C-F7C0BD349721}" dt="2019-08-01T21:27:22.172" v="795" actId="1076"/>
          <ac:spMkLst>
            <pc:docMk/>
            <pc:sldMk cId="4057467175" sldId="256"/>
            <ac:spMk id="3" creationId="{5B1A3A52-78E1-48FA-AD78-E4B8F9F798EF}"/>
          </ac:spMkLst>
        </pc:spChg>
        <pc:picChg chg="mod">
          <ac:chgData name="Segarra Martinez, Esteban (Assoc)" userId="80cbfb50b879b17c" providerId="OrgId" clId="{5CCC53CC-BEDB-4BFB-830C-F7C0BD349721}" dt="2019-08-01T21:27:15.460" v="794" actId="14100"/>
          <ac:picMkLst>
            <pc:docMk/>
            <pc:sldMk cId="4057467175" sldId="256"/>
            <ac:picMk id="7" creationId="{3406FCF6-34F0-4091-AB77-96239AE49CBD}"/>
          </ac:picMkLst>
        </pc:picChg>
      </pc:sldChg>
      <pc:sldChg chg="modSp">
        <pc:chgData name="Segarra Martinez, Esteban (Assoc)" userId="80cbfb50b879b17c" providerId="OrgId" clId="{5CCC53CC-BEDB-4BFB-830C-F7C0BD349721}" dt="2019-08-01T21:03:17.863" v="388" actId="313"/>
        <pc:sldMkLst>
          <pc:docMk/>
          <pc:sldMk cId="3834752082" sldId="262"/>
        </pc:sldMkLst>
        <pc:spChg chg="mod">
          <ac:chgData name="Segarra Martinez, Esteban (Assoc)" userId="80cbfb50b879b17c" providerId="OrgId" clId="{5CCC53CC-BEDB-4BFB-830C-F7C0BD349721}" dt="2019-08-01T21:03:17.863" v="388" actId="313"/>
          <ac:spMkLst>
            <pc:docMk/>
            <pc:sldMk cId="3834752082" sldId="262"/>
            <ac:spMk id="3" creationId="{34F1593F-80A2-447E-955A-692ABDEF4646}"/>
          </ac:spMkLst>
        </pc:spChg>
      </pc:sldChg>
      <pc:sldChg chg="modSp">
        <pc:chgData name="Segarra Martinez, Esteban (Assoc)" userId="80cbfb50b879b17c" providerId="OrgId" clId="{5CCC53CC-BEDB-4BFB-830C-F7C0BD349721}" dt="2019-08-01T21:12:56.035" v="526" actId="20577"/>
        <pc:sldMkLst>
          <pc:docMk/>
          <pc:sldMk cId="1250536976" sldId="264"/>
        </pc:sldMkLst>
        <pc:spChg chg="mod">
          <ac:chgData name="Segarra Martinez, Esteban (Assoc)" userId="80cbfb50b879b17c" providerId="OrgId" clId="{5CCC53CC-BEDB-4BFB-830C-F7C0BD349721}" dt="2019-08-01T21:12:56.035" v="526" actId="20577"/>
          <ac:spMkLst>
            <pc:docMk/>
            <pc:sldMk cId="1250536976" sldId="264"/>
            <ac:spMk id="11" creationId="{B83A49E3-AC6C-4678-B42B-DD62B228410C}"/>
          </ac:spMkLst>
        </pc:spChg>
      </pc:sldChg>
      <pc:sldChg chg="addSp modSp">
        <pc:chgData name="Segarra Martinez, Esteban (Assoc)" userId="80cbfb50b879b17c" providerId="OrgId" clId="{5CCC53CC-BEDB-4BFB-830C-F7C0BD349721}" dt="2019-08-01T21:14:13.822" v="602" actId="1076"/>
        <pc:sldMkLst>
          <pc:docMk/>
          <pc:sldMk cId="3533040449" sldId="265"/>
        </pc:sldMkLst>
        <pc:spChg chg="add mod">
          <ac:chgData name="Segarra Martinez, Esteban (Assoc)" userId="80cbfb50b879b17c" providerId="OrgId" clId="{5CCC53CC-BEDB-4BFB-830C-F7C0BD349721}" dt="2019-08-01T21:13:52.924" v="566" actId="1076"/>
          <ac:spMkLst>
            <pc:docMk/>
            <pc:sldMk cId="3533040449" sldId="265"/>
            <ac:spMk id="19" creationId="{060B52C8-EC81-4CFA-80E1-8D053EC89586}"/>
          </ac:spMkLst>
        </pc:spChg>
        <pc:spChg chg="add mod">
          <ac:chgData name="Segarra Martinez, Esteban (Assoc)" userId="80cbfb50b879b17c" providerId="OrgId" clId="{5CCC53CC-BEDB-4BFB-830C-F7C0BD349721}" dt="2019-08-01T21:14:13.822" v="602" actId="1076"/>
          <ac:spMkLst>
            <pc:docMk/>
            <pc:sldMk cId="3533040449" sldId="265"/>
            <ac:spMk id="20" creationId="{A1D8FD96-5875-4E57-96D8-D31FD5D3DEE9}"/>
          </ac:spMkLst>
        </pc:spChg>
      </pc:sldChg>
      <pc:sldChg chg="addSp delSp modSp">
        <pc:chgData name="Segarra Martinez, Esteban (Assoc)" userId="80cbfb50b879b17c" providerId="OrgId" clId="{5CCC53CC-BEDB-4BFB-830C-F7C0BD349721}" dt="2019-08-01T21:15:56.809" v="734" actId="20577"/>
        <pc:sldMkLst>
          <pc:docMk/>
          <pc:sldMk cId="3709762784" sldId="266"/>
        </pc:sldMkLst>
        <pc:spChg chg="mod">
          <ac:chgData name="Segarra Martinez, Esteban (Assoc)" userId="80cbfb50b879b17c" providerId="OrgId" clId="{5CCC53CC-BEDB-4BFB-830C-F7C0BD349721}" dt="2019-08-01T21:08:02.720" v="476" actId="14100"/>
          <ac:spMkLst>
            <pc:docMk/>
            <pc:sldMk cId="3709762784" sldId="266"/>
            <ac:spMk id="3" creationId="{34F1593F-80A2-447E-955A-692ABDEF4646}"/>
          </ac:spMkLst>
        </pc:spChg>
        <pc:spChg chg="del">
          <ac:chgData name="Segarra Martinez, Esteban (Assoc)" userId="80cbfb50b879b17c" providerId="OrgId" clId="{5CCC53CC-BEDB-4BFB-830C-F7C0BD349721}" dt="2019-08-01T21:00:24.009" v="11" actId="478"/>
          <ac:spMkLst>
            <pc:docMk/>
            <pc:sldMk cId="3709762784" sldId="266"/>
            <ac:spMk id="7" creationId="{DB843BB2-BFA9-4055-88D8-0122871A8F30}"/>
          </ac:spMkLst>
        </pc:spChg>
        <pc:spChg chg="add mod">
          <ac:chgData name="Segarra Martinez, Esteban (Assoc)" userId="80cbfb50b879b17c" providerId="OrgId" clId="{5CCC53CC-BEDB-4BFB-830C-F7C0BD349721}" dt="2019-08-01T21:15:56.809" v="734" actId="20577"/>
          <ac:spMkLst>
            <pc:docMk/>
            <pc:sldMk cId="3709762784" sldId="266"/>
            <ac:spMk id="9" creationId="{944E16AA-E511-494D-B052-C38FF0F2F285}"/>
          </ac:spMkLst>
        </pc:spChg>
        <pc:picChg chg="del">
          <ac:chgData name="Segarra Martinez, Esteban (Assoc)" userId="80cbfb50b879b17c" providerId="OrgId" clId="{5CCC53CC-BEDB-4BFB-830C-F7C0BD349721}" dt="2019-08-01T21:00:21.800" v="10" actId="478"/>
          <ac:picMkLst>
            <pc:docMk/>
            <pc:sldMk cId="3709762784" sldId="266"/>
            <ac:picMk id="6" creationId="{355254CF-D7B8-4671-B8C6-3AD1BF0F1E4C}"/>
          </ac:picMkLst>
        </pc:picChg>
        <pc:picChg chg="add mod">
          <ac:chgData name="Segarra Martinez, Esteban (Assoc)" userId="80cbfb50b879b17c" providerId="OrgId" clId="{5CCC53CC-BEDB-4BFB-830C-F7C0BD349721}" dt="2019-08-01T21:07:51.600" v="475" actId="1440"/>
          <ac:picMkLst>
            <pc:docMk/>
            <pc:sldMk cId="3709762784" sldId="266"/>
            <ac:picMk id="8" creationId="{7FB87562-C92C-41B3-BAF0-8DE6E1581CBB}"/>
          </ac:picMkLst>
        </pc:picChg>
      </pc:sldChg>
      <pc:sldChg chg="modSp">
        <pc:chgData name="Segarra Martinez, Esteban (Assoc)" userId="80cbfb50b879b17c" providerId="OrgId" clId="{5CCC53CC-BEDB-4BFB-830C-F7C0BD349721}" dt="2019-08-01T21:16:05.456" v="741" actId="20577"/>
        <pc:sldMkLst>
          <pc:docMk/>
          <pc:sldMk cId="241393245" sldId="267"/>
        </pc:sldMkLst>
        <pc:spChg chg="mod">
          <ac:chgData name="Segarra Martinez, Esteban (Assoc)" userId="80cbfb50b879b17c" providerId="OrgId" clId="{5CCC53CC-BEDB-4BFB-830C-F7C0BD349721}" dt="2019-08-01T21:16:05.456" v="741" actId="20577"/>
          <ac:spMkLst>
            <pc:docMk/>
            <pc:sldMk cId="241393245" sldId="267"/>
            <ac:spMk id="6" creationId="{5B6CD36E-9A17-4252-A71B-7EB437C83831}"/>
          </ac:spMkLst>
        </pc:spChg>
        <pc:spChg chg="mod">
          <ac:chgData name="Segarra Martinez, Esteban (Assoc)" userId="80cbfb50b879b17c" providerId="OrgId" clId="{5CCC53CC-BEDB-4BFB-830C-F7C0BD349721}" dt="2019-08-01T21:16:00.364" v="736" actId="20577"/>
          <ac:spMkLst>
            <pc:docMk/>
            <pc:sldMk cId="241393245" sldId="267"/>
            <ac:spMk id="8" creationId="{94A2EE22-03B6-4E2D-9B57-FE7D8BF57C08}"/>
          </ac:spMkLst>
        </pc:spChg>
      </pc:sldChg>
      <pc:sldChg chg="addSp modSp">
        <pc:chgData name="Segarra Martinez, Esteban (Assoc)" userId="80cbfb50b879b17c" providerId="OrgId" clId="{5CCC53CC-BEDB-4BFB-830C-F7C0BD349721}" dt="2019-08-01T21:09:38.699" v="524" actId="20577"/>
        <pc:sldMkLst>
          <pc:docMk/>
          <pc:sldMk cId="638569265" sldId="272"/>
        </pc:sldMkLst>
        <pc:spChg chg="add mod">
          <ac:chgData name="Segarra Martinez, Esteban (Assoc)" userId="80cbfb50b879b17c" providerId="OrgId" clId="{5CCC53CC-BEDB-4BFB-830C-F7C0BD349721}" dt="2019-08-01T21:09:38.699" v="524" actId="20577"/>
          <ac:spMkLst>
            <pc:docMk/>
            <pc:sldMk cId="638569265" sldId="272"/>
            <ac:spMk id="6" creationId="{EC15F324-FA6B-48AD-914F-E30DF24E12DA}"/>
          </ac:spMkLst>
        </pc:spChg>
      </pc:sldChg>
      <pc:sldChg chg="modSp">
        <pc:chgData name="Segarra Martinez, Esteban (Assoc)" userId="80cbfb50b879b17c" providerId="OrgId" clId="{5CCC53CC-BEDB-4BFB-830C-F7C0BD349721}" dt="2019-08-01T21:15:49.428" v="732" actId="20577"/>
        <pc:sldMkLst>
          <pc:docMk/>
          <pc:sldMk cId="347328723" sldId="275"/>
        </pc:sldMkLst>
        <pc:spChg chg="mod">
          <ac:chgData name="Segarra Martinez, Esteban (Assoc)" userId="80cbfb50b879b17c" providerId="OrgId" clId="{5CCC53CC-BEDB-4BFB-830C-F7C0BD349721}" dt="2019-08-01T21:15:49.428" v="732" actId="20577"/>
          <ac:spMkLst>
            <pc:docMk/>
            <pc:sldMk cId="347328723" sldId="275"/>
            <ac:spMk id="8" creationId="{BEECA231-2CE0-4258-90F8-42C3E8FAC38C}"/>
          </ac:spMkLst>
        </pc:spChg>
      </pc:sldChg>
      <pc:sldChg chg="modSp">
        <pc:chgData name="Segarra Martinez, Esteban (Assoc)" userId="80cbfb50b879b17c" providerId="OrgId" clId="{5CCC53CC-BEDB-4BFB-830C-F7C0BD349721}" dt="2019-08-01T21:12:52.722" v="525" actId="20577"/>
        <pc:sldMkLst>
          <pc:docMk/>
          <pc:sldMk cId="4269119798" sldId="276"/>
        </pc:sldMkLst>
        <pc:spChg chg="mod">
          <ac:chgData name="Segarra Martinez, Esteban (Assoc)" userId="80cbfb50b879b17c" providerId="OrgId" clId="{5CCC53CC-BEDB-4BFB-830C-F7C0BD349721}" dt="2019-08-01T21:12:52.722" v="525" actId="20577"/>
          <ac:spMkLst>
            <pc:docMk/>
            <pc:sldMk cId="4269119798" sldId="276"/>
            <ac:spMk id="16" creationId="{DEEC0B06-3D03-4449-A3B8-AF7BBB750602}"/>
          </ac:spMkLst>
        </pc:spChg>
      </pc:sldChg>
      <pc:sldChg chg="addSp modSp">
        <pc:chgData name="Segarra Martinez, Esteban (Assoc)" userId="80cbfb50b879b17c" providerId="OrgId" clId="{5CCC53CC-BEDB-4BFB-830C-F7C0BD349721}" dt="2019-08-01T21:15:42.222" v="730" actId="1076"/>
        <pc:sldMkLst>
          <pc:docMk/>
          <pc:sldMk cId="275166859" sldId="280"/>
        </pc:sldMkLst>
        <pc:spChg chg="add mod">
          <ac:chgData name="Segarra Martinez, Esteban (Assoc)" userId="80cbfb50b879b17c" providerId="OrgId" clId="{5CCC53CC-BEDB-4BFB-830C-F7C0BD349721}" dt="2019-08-01T21:15:21.182" v="664" actId="20577"/>
          <ac:spMkLst>
            <pc:docMk/>
            <pc:sldMk cId="275166859" sldId="280"/>
            <ac:spMk id="15" creationId="{A1C81A6C-3845-434E-A8F9-F5E63BADFC75}"/>
          </ac:spMkLst>
        </pc:spChg>
        <pc:spChg chg="add mod">
          <ac:chgData name="Segarra Martinez, Esteban (Assoc)" userId="80cbfb50b879b17c" providerId="OrgId" clId="{5CCC53CC-BEDB-4BFB-830C-F7C0BD349721}" dt="2019-08-01T21:15:22.628" v="665" actId="20577"/>
          <ac:spMkLst>
            <pc:docMk/>
            <pc:sldMk cId="275166859" sldId="280"/>
            <ac:spMk id="16" creationId="{68D3A40A-5457-4CCD-96B4-B5DC0B9C6CC3}"/>
          </ac:spMkLst>
        </pc:spChg>
        <pc:spChg chg="add mod">
          <ac:chgData name="Segarra Martinez, Esteban (Assoc)" userId="80cbfb50b879b17c" providerId="OrgId" clId="{5CCC53CC-BEDB-4BFB-830C-F7C0BD349721}" dt="2019-08-01T21:15:24.591" v="667" actId="20577"/>
          <ac:spMkLst>
            <pc:docMk/>
            <pc:sldMk cId="275166859" sldId="280"/>
            <ac:spMk id="17" creationId="{6A800634-E084-4196-AADB-D3C37222A143}"/>
          </ac:spMkLst>
        </pc:spChg>
        <pc:spChg chg="add mod">
          <ac:chgData name="Segarra Martinez, Esteban (Assoc)" userId="80cbfb50b879b17c" providerId="OrgId" clId="{5CCC53CC-BEDB-4BFB-830C-F7C0BD349721}" dt="2019-08-01T21:15:42.222" v="730" actId="1076"/>
          <ac:spMkLst>
            <pc:docMk/>
            <pc:sldMk cId="275166859" sldId="280"/>
            <ac:spMk id="18" creationId="{0AD3EF92-DE16-4CE6-AA37-510990FA3C03}"/>
          </ac:spMkLst>
        </pc:spChg>
        <pc:picChg chg="add mod modCrop">
          <ac:chgData name="Segarra Martinez, Esteban (Assoc)" userId="80cbfb50b879b17c" providerId="OrgId" clId="{5CCC53CC-BEDB-4BFB-830C-F7C0BD349721}" dt="2019-08-01T21:15:12.077" v="661" actId="1076"/>
          <ac:picMkLst>
            <pc:docMk/>
            <pc:sldMk cId="275166859" sldId="280"/>
            <ac:picMk id="14" creationId="{EFFD45E9-D14E-4732-8CFD-CB2270D0551D}"/>
          </ac:picMkLst>
        </pc:picChg>
      </pc:sldChg>
      <pc:sldChg chg="addSp delSp modSp">
        <pc:chgData name="Segarra Martinez, Esteban (Assoc)" userId="80cbfb50b879b17c" providerId="OrgId" clId="{5CCC53CC-BEDB-4BFB-830C-F7C0BD349721}" dt="2019-08-01T21:00:12.970" v="9" actId="478"/>
        <pc:sldMkLst>
          <pc:docMk/>
          <pc:sldMk cId="1632238015" sldId="281"/>
        </pc:sldMkLst>
        <pc:spChg chg="del">
          <ac:chgData name="Segarra Martinez, Esteban (Assoc)" userId="80cbfb50b879b17c" providerId="OrgId" clId="{5CCC53CC-BEDB-4BFB-830C-F7C0BD349721}" dt="2019-08-01T20:50:20.301" v="0"/>
          <ac:spMkLst>
            <pc:docMk/>
            <pc:sldMk cId="1632238015" sldId="281"/>
            <ac:spMk id="3" creationId="{DE6F94D6-6AF5-4755-A7D2-66A5DAD91277}"/>
          </ac:spMkLst>
        </pc:spChg>
        <pc:spChg chg="add mod">
          <ac:chgData name="Segarra Martinez, Esteban (Assoc)" userId="80cbfb50b879b17c" providerId="OrgId" clId="{5CCC53CC-BEDB-4BFB-830C-F7C0BD349721}" dt="2019-08-01T21:00:12.970" v="9" actId="478"/>
          <ac:spMkLst>
            <pc:docMk/>
            <pc:sldMk cId="1632238015" sldId="281"/>
            <ac:spMk id="7" creationId="{C5C321F3-A774-41E8-8787-CEC0A2B988BC}"/>
          </ac:spMkLst>
        </pc:spChg>
        <pc:picChg chg="add del mod">
          <ac:chgData name="Segarra Martinez, Esteban (Assoc)" userId="80cbfb50b879b17c" providerId="OrgId" clId="{5CCC53CC-BEDB-4BFB-830C-F7C0BD349721}" dt="2019-08-01T21:00:12.970" v="9" actId="478"/>
          <ac:picMkLst>
            <pc:docMk/>
            <pc:sldMk cId="1632238015" sldId="281"/>
            <ac:picMk id="5" creationId="{CC3C427A-2F31-4EF9-B1F1-A8259AE575FA}"/>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7-22T09:13:34.912" idx="3">
    <p:pos x="6439" y="1290"/>
    <p:text>-I think it would help grab the audience attention if you included a picture on the first slide. It also helps them more quickly determine what your project is about.</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7-22T09:45:12.557" idx="17">
    <p:pos x="6766" y="1307"/>
    <p:text>Is this your project objective? Was it to create an application to serve as a platform for banchmarking various HRI interfaces?</p:text>
    <p:extLst>
      <p:ext uri="{C676402C-5697-4E1C-873F-D02D1690AC5C}">
        <p15:threadingInfo xmlns:p15="http://schemas.microsoft.com/office/powerpoint/2012/main" timeZoneBias="240"/>
      </p:ext>
    </p:extLst>
  </p:cm>
  <p:cm authorId="2" dt="2019-07-24T15:38:02.702" idx="8">
    <p:pos x="10" y="10"/>
    <p:text>Nice diagram.  You might want to change 'robot commands' to 'user input' so it's not confusing who is doing the commanding</p:text>
    <p:extLst>
      <p:ext uri="{C676402C-5697-4E1C-873F-D02D1690AC5C}">
        <p15:threadingInfo xmlns:p15="http://schemas.microsoft.com/office/powerpoint/2012/main" timeZoneBias="240"/>
      </p:ext>
    </p:extLst>
  </p:cm>
  <p:cm authorId="2" dt="2019-07-24T15:39:33.885" idx="9">
    <p:pos x="10" y="106"/>
    <p:text>Also what is 'selected robot' and why is that communicating from the laptop to tablet?</p:text>
    <p:extLst>
      <p:ext uri="{C676402C-5697-4E1C-873F-D02D1690AC5C}">
        <p15:threadingInfo xmlns:p15="http://schemas.microsoft.com/office/powerpoint/2012/main" timeZoneBias="240">
          <p15:parentCm authorId="2" idx="8"/>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7-22T09:45:12.557" idx="17">
    <p:pos x="6940" y="488"/>
    <p:text>Is this your project objective? Was it to create an application to serve as a platform for banchmarking various HRI interfaces?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7-22T09:45:12.557" idx="17">
    <p:pos x="6940" y="488"/>
    <p:text>Is this your project objective? Was it to create an application to serve as a platform for banchmarking various HRI interfaces?</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9-07-24T15:47:21.530" idx="13">
    <p:pos x="10" y="10"/>
    <p:text>I assume you linked it to save ppt size, but I recommend embedding for the final presentation.  You can include the link as a footnote for backup</p:text>
    <p:extLst>
      <p:ext uri="{C676402C-5697-4E1C-873F-D02D1690AC5C}">
        <p15:threadingInfo xmlns:p15="http://schemas.microsoft.com/office/powerpoint/2012/main" timeZoneBias="240"/>
      </p:ext>
    </p:extLst>
  </p:cm>
  <p:cm authorId="2" dt="2019-07-24T15:53:35.956" idx="14">
    <p:pos x="10" y="106"/>
    <p:text>Also, it's good practice to annotate your video with the speedup factor (e.g. 2x) and maybe subtitles for anything else interesting to note (although here you'll probably talk over it)</p:text>
    <p:extLst>
      <p:ext uri="{C676402C-5697-4E1C-873F-D02D1690AC5C}">
        <p15:threadingInfo xmlns:p15="http://schemas.microsoft.com/office/powerpoint/2012/main" timeZoneBias="240">
          <p15:parentCm authorId="2" idx="13"/>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19-07-24T15:59:36.379" idx="17">
    <p:pos x="5968" y="1392"/>
    <p:text>Include the repo name or link?</p:text>
    <p:extLst>
      <p:ext uri="{C676402C-5697-4E1C-873F-D02D1690AC5C}">
        <p15:threadingInfo xmlns:p15="http://schemas.microsoft.com/office/powerpoint/2012/main" timeZoneBias="240"/>
      </p:ext>
    </p:extLst>
  </p:cm>
  <p:cm authorId="2" dt="2019-07-24T15:59:53.957" idx="18">
    <p:pos x="5968" y="1488"/>
    <p:text>You can also link to CRPI-lite here or in your repo</p:text>
    <p:extLst>
      <p:ext uri="{C676402C-5697-4E1C-873F-D02D1690AC5C}">
        <p15:threadingInfo xmlns:p15="http://schemas.microsoft.com/office/powerpoint/2012/main" timeZoneBias="240">
          <p15:parentCm authorId="2" idx="17"/>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7-22T09:47:29.814" idx="18">
    <p:pos x="7000" y="469"/>
    <p:text>Might be good to make a single connection diagram that shows all hardware and software used. In this slide, you mention the motion capture system, but in the next slide you refer to it as the Vicon. This might confuse audience members.</p:text>
    <p:extLst>
      <p:ext uri="{C676402C-5697-4E1C-873F-D02D1690AC5C}">
        <p15:threadingInfo xmlns:p15="http://schemas.microsoft.com/office/powerpoint/2012/main" timeZoneBias="240"/>
      </p:ext>
    </p:extLst>
  </p:cm>
  <p:cm authorId="2" dt="2019-07-24T15:40:12.884" idx="10">
    <p:pos x="6988" y="757"/>
    <p:text>What is this second arrow pointing to?  It's hard to tell, not sure you need it.  Also, maybe use 'markers' instead of 'system' since I would consider system to be the camera setup.</p:text>
    <p:extLst>
      <p:ext uri="{C676402C-5697-4E1C-873F-D02D1690AC5C}">
        <p15:threadingInfo xmlns:p15="http://schemas.microsoft.com/office/powerpoint/2012/main" timeZoneBias="240"/>
      </p:ext>
    </p:extLst>
  </p:cm>
  <p:cm authorId="2" dt="2019-07-24T15:41:11.959" idx="11">
    <p:pos x="6988" y="853"/>
    <p:text>It might be nice to have a wider view that includes one of the mocap cameras, though.</p:text>
    <p:extLst>
      <p:ext uri="{C676402C-5697-4E1C-873F-D02D1690AC5C}">
        <p15:threadingInfo xmlns:p15="http://schemas.microsoft.com/office/powerpoint/2012/main" timeZoneBias="240">
          <p15:parentCm authorId="2" idx="10"/>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A3BD38-0A26-47EF-9BEF-F4A7FDCF2D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BED0A99-CD49-43D6-BD77-814D81B5019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ED6FB-CEE5-460E-A2E7-CAF03677117E}" type="datetimeFigureOut">
              <a:rPr lang="en-US" smtClean="0"/>
              <a:t>8/2/2019</a:t>
            </a:fld>
            <a:endParaRPr lang="en-US"/>
          </a:p>
        </p:txBody>
      </p:sp>
      <p:sp>
        <p:nvSpPr>
          <p:cNvPr id="4" name="Slide Image Placeholder 3">
            <a:extLst>
              <a:ext uri="{FF2B5EF4-FFF2-40B4-BE49-F238E27FC236}">
                <a16:creationId xmlns:a16="http://schemas.microsoft.com/office/drawing/2014/main" id="{37DC71B9-7DF8-48FD-B043-AE73A14610F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27A1CB1-12F4-4E76-AED0-6286A1B4963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8FDB7DC-C0BA-437B-8A1B-BDE7F9FBB30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E88DC481-77C2-42B5-85BE-BE25393A836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F56FC-2B15-48B4-B843-CB58F9834BC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1</a:t>
            </a:fld>
            <a:endParaRPr lang="en-US"/>
          </a:p>
        </p:txBody>
      </p:sp>
    </p:spTree>
    <p:extLst>
      <p:ext uri="{BB962C8B-B14F-4D97-AF65-F5344CB8AC3E}">
        <p14:creationId xmlns:p14="http://schemas.microsoft.com/office/powerpoint/2010/main" val="3478787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determine good quantitative metrics for HMI, different types of interfaces should be designed. These interfaces should allow the user to experience different features of the interaction or task.</a:t>
            </a:r>
          </a:p>
          <a:p>
            <a:endParaRPr lang="en-US" dirty="0"/>
          </a:p>
          <a:p>
            <a:r>
              <a:rPr lang="en-US" dirty="0"/>
              <a:t>Researchers can determine what features of control, feedback, and overall layout would work most effectively for users using the interface by experimenting with different layouts and measuring for one of the following metrics</a:t>
            </a:r>
          </a:p>
          <a:p>
            <a:pPr lvl="1"/>
            <a:r>
              <a:rPr lang="en-US" dirty="0"/>
              <a:t>Effectiveness</a:t>
            </a:r>
          </a:p>
          <a:p>
            <a:pPr lvl="1"/>
            <a:r>
              <a:rPr lang="en-US" dirty="0"/>
              <a:t>Efficiency</a:t>
            </a:r>
          </a:p>
          <a:p>
            <a:pPr lvl="1"/>
            <a:r>
              <a:rPr lang="en-US" dirty="0"/>
              <a:t>Reaction time</a:t>
            </a:r>
          </a:p>
          <a:p>
            <a:pPr lvl="1"/>
            <a:r>
              <a:rPr lang="en-US" dirty="0"/>
              <a:t>Precision of control		</a:t>
            </a:r>
          </a:p>
          <a:p>
            <a:r>
              <a:rPr lang="en-US" dirty="0"/>
              <a:t>Researchers can test for these metrics by presenting a user interface to a novice or people with no prior experience to an interface with a robot and determine its ease through the reaction the user has. </a:t>
            </a:r>
          </a:p>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6</a:t>
            </a:fld>
            <a:endParaRPr lang="en-US"/>
          </a:p>
        </p:txBody>
      </p:sp>
    </p:spTree>
    <p:extLst>
      <p:ext uri="{BB962C8B-B14F-4D97-AF65-F5344CB8AC3E}">
        <p14:creationId xmlns:p14="http://schemas.microsoft.com/office/powerpoint/2010/main" val="1588672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Collaborative Robotics Programming Interface (CRPI) allows the computer to relay commands from the tablet to the robot arm</a:t>
            </a:r>
          </a:p>
          <a:p>
            <a:r>
              <a:rPr lang="en-US" sz="1200" dirty="0"/>
              <a:t>Unity instance calculates the position of items and determines what robot is the user looking at</a:t>
            </a:r>
          </a:p>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8</a:t>
            </a:fld>
            <a:endParaRPr lang="en-US"/>
          </a:p>
        </p:txBody>
      </p:sp>
    </p:spTree>
    <p:extLst>
      <p:ext uri="{BB962C8B-B14F-4D97-AF65-F5344CB8AC3E}">
        <p14:creationId xmlns:p14="http://schemas.microsoft.com/office/powerpoint/2010/main" val="2398717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9</a:t>
            </a:fld>
            <a:endParaRPr lang="en-US"/>
          </a:p>
        </p:txBody>
      </p:sp>
    </p:spTree>
    <p:extLst>
      <p:ext uri="{BB962C8B-B14F-4D97-AF65-F5344CB8AC3E}">
        <p14:creationId xmlns:p14="http://schemas.microsoft.com/office/powerpoint/2010/main" val="283610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10</a:t>
            </a:fld>
            <a:endParaRPr lang="en-US"/>
          </a:p>
        </p:txBody>
      </p:sp>
    </p:spTree>
    <p:extLst>
      <p:ext uri="{BB962C8B-B14F-4D97-AF65-F5344CB8AC3E}">
        <p14:creationId xmlns:p14="http://schemas.microsoft.com/office/powerpoint/2010/main" val="3758780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12</a:t>
            </a:fld>
            <a:endParaRPr lang="en-US"/>
          </a:p>
        </p:txBody>
      </p:sp>
    </p:spTree>
    <p:extLst>
      <p:ext uri="{BB962C8B-B14F-4D97-AF65-F5344CB8AC3E}">
        <p14:creationId xmlns:p14="http://schemas.microsoft.com/office/powerpoint/2010/main" val="1961561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3F8A6F0-D26C-4B19-9A17-40C11A0EDF7C}" type="datetime1">
              <a:rPr lang="en-US" smtClean="0"/>
              <a:t>8/2/2019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CD9D8E-F242-4203-8EE6-688EA94AC14C}" type="datetime1">
              <a:rPr lang="en-US" smtClean="0"/>
              <a:t>8/2/2019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4C301-B5B6-46F7-9B32-04453837B3DB}" type="datetime1">
              <a:rPr lang="en-US" smtClean="0"/>
              <a:t>8/2/2019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E4506-ACB1-4965-BEAE-59E77912390F}" type="datetime1">
              <a:rPr lang="en-US" smtClean="0"/>
              <a:t>8/2/2019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F4FC7FCA-5CE9-46FC-BA71-B3F9F9253528}" type="datetime1">
              <a:rPr lang="en-US" smtClean="0"/>
              <a:t>8/2/2019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12FE64-ABC3-4CA6-B131-DD31A83F6BC5}" type="datetime1">
              <a:rPr lang="en-US" smtClean="0"/>
              <a:t>8/2/2019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56F1BE-4726-4202-80AA-15A326510794}" type="datetime1">
              <a:rPr lang="en-US" smtClean="0"/>
              <a:t>8/2/2019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7E9869-FA3F-4A7E-9363-F73B6A02ED6C}" type="datetime1">
              <a:rPr lang="en-US" smtClean="0"/>
              <a:t>8/2/2019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269C21-28DC-4B2C-95EE-C70D46F9B1EA}" type="datetime1">
              <a:rPr lang="en-US" smtClean="0"/>
              <a:t>8/2/2019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2D7426B-7980-4225-B0EC-294F4CCADDC3}" type="datetime1">
              <a:rPr lang="en-US" smtClean="0"/>
              <a:t>8/2/2019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E542495-1D88-457C-A7CE-F29CDFC4BCBD}" type="datetime1">
              <a:rPr lang="en-US" smtClean="0"/>
              <a:t>8/2/2019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03EB495-F757-45D6-82C3-F3E34A9D045B}" type="datetime1">
              <a:rPr lang="en-US" smtClean="0"/>
              <a:t>8/2/2019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vercodedStack/ANDROID_UNITY_UI-Summer-2019-NIST/tree/Android-Branch" TargetMode="External"/><Relationship Id="rId7" Type="http://schemas.openxmlformats.org/officeDocument/2006/relationships/comments" Target="../comments/comment6.xml"/><Relationship Id="rId2" Type="http://schemas.openxmlformats.org/officeDocument/2006/relationships/hyperlink" Target="https://github.com/usnistgov/CRPI" TargetMode="External"/><Relationship Id="rId1" Type="http://schemas.openxmlformats.org/officeDocument/2006/relationships/slideLayout" Target="../slideLayouts/slideLayout3.xml"/><Relationship Id="rId6" Type="http://schemas.openxmlformats.org/officeDocument/2006/relationships/hyperlink" Target="https://github.com/OvercodedStack/CRPI-UI-DOCUMENTATION-Summer-of-2019" TargetMode="External"/><Relationship Id="rId5" Type="http://schemas.openxmlformats.org/officeDocument/2006/relationships/hyperlink" Target="https://github.com/OvercodedStack/CRPI_MIDDLEWARE_INTEGRATION-Summer-of-2019-NIST" TargetMode="External"/><Relationship Id="rId4" Type="http://schemas.openxmlformats.org/officeDocument/2006/relationships/hyperlink" Target="https://github.com/OvercodedStack/MOTION_CAPTURE_UNITY-Summer-of-2019-NIS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A5AD1-0759-4D18-A063-6C35FC889F22}"/>
              </a:ext>
            </a:extLst>
          </p:cNvPr>
          <p:cNvSpPr>
            <a:spLocks noGrp="1"/>
          </p:cNvSpPr>
          <p:nvPr>
            <p:ph type="ctrTitle"/>
          </p:nvPr>
        </p:nvSpPr>
        <p:spPr>
          <a:xfrm>
            <a:off x="1378258" y="4797667"/>
            <a:ext cx="8361229" cy="841848"/>
          </a:xfrm>
        </p:spPr>
        <p:txBody>
          <a:bodyPr/>
          <a:lstStyle/>
          <a:p>
            <a:pPr algn="l"/>
            <a:r>
              <a:rPr lang="en-US" sz="2800" dirty="0"/>
              <a:t>Adaptive Metrics and Performance Analysis Tool for Human-Robot Interaction</a:t>
            </a:r>
          </a:p>
        </p:txBody>
      </p:sp>
      <p:sp>
        <p:nvSpPr>
          <p:cNvPr id="3" name="Subtitle 2">
            <a:extLst>
              <a:ext uri="{FF2B5EF4-FFF2-40B4-BE49-F238E27FC236}">
                <a16:creationId xmlns:a16="http://schemas.microsoft.com/office/drawing/2014/main" id="{5B1A3A52-78E1-48FA-AD78-E4B8F9F798EF}"/>
              </a:ext>
            </a:extLst>
          </p:cNvPr>
          <p:cNvSpPr>
            <a:spLocks noGrp="1"/>
          </p:cNvSpPr>
          <p:nvPr>
            <p:ph type="subTitle" idx="1"/>
          </p:nvPr>
        </p:nvSpPr>
        <p:spPr>
          <a:xfrm>
            <a:off x="1378258" y="5572840"/>
            <a:ext cx="6831673" cy="711417"/>
          </a:xfrm>
        </p:spPr>
        <p:txBody>
          <a:bodyPr>
            <a:normAutofit/>
          </a:bodyPr>
          <a:lstStyle/>
          <a:p>
            <a:pPr algn="l"/>
            <a:r>
              <a:rPr lang="en-US" sz="1800" dirty="0"/>
              <a:t>Author: Esteban Segarra Martinez; </a:t>
            </a:r>
          </a:p>
          <a:p>
            <a:pPr algn="l"/>
            <a:r>
              <a:rPr lang="en-US" sz="1800" dirty="0"/>
              <a:t>Mentors: Shelly Bagchi, Dr. Jeremy Marvel, Megan Zimmerman</a:t>
            </a:r>
          </a:p>
        </p:txBody>
      </p:sp>
      <p:pic>
        <p:nvPicPr>
          <p:cNvPr id="7" name="Picture 6">
            <a:extLst>
              <a:ext uri="{FF2B5EF4-FFF2-40B4-BE49-F238E27FC236}">
                <a16:creationId xmlns:a16="http://schemas.microsoft.com/office/drawing/2014/main" id="{3406FCF6-34F0-4091-AB77-96239AE49CBD}"/>
              </a:ext>
            </a:extLst>
          </p:cNvPr>
          <p:cNvPicPr>
            <a:picLocks noChangeAspect="1"/>
          </p:cNvPicPr>
          <p:nvPr/>
        </p:nvPicPr>
        <p:blipFill rotWithShape="1">
          <a:blip r:embed="rId3"/>
          <a:srcRect r="18750" b="18832"/>
          <a:stretch/>
        </p:blipFill>
        <p:spPr>
          <a:xfrm>
            <a:off x="3163133" y="1285160"/>
            <a:ext cx="5933242" cy="3334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57467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Setup</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10</a:t>
            </a:fld>
            <a:endParaRPr lang="en-US" dirty="0"/>
          </a:p>
        </p:txBody>
      </p:sp>
      <p:sp>
        <p:nvSpPr>
          <p:cNvPr id="11" name="TextBox 10">
            <a:extLst>
              <a:ext uri="{FF2B5EF4-FFF2-40B4-BE49-F238E27FC236}">
                <a16:creationId xmlns:a16="http://schemas.microsoft.com/office/drawing/2014/main" id="{5B426629-7859-4539-BA48-29996C08A591}"/>
              </a:ext>
            </a:extLst>
          </p:cNvPr>
          <p:cNvSpPr txBox="1"/>
          <p:nvPr/>
        </p:nvSpPr>
        <p:spPr>
          <a:xfrm>
            <a:off x="3268789" y="5865325"/>
            <a:ext cx="5806821" cy="338554"/>
          </a:xfrm>
          <a:prstGeom prst="rect">
            <a:avLst/>
          </a:prstGeom>
          <a:noFill/>
        </p:spPr>
        <p:txBody>
          <a:bodyPr wrap="square" rtlCol="0">
            <a:spAutoFit/>
          </a:bodyPr>
          <a:lstStyle/>
          <a:p>
            <a:pPr algn="ctr"/>
            <a:r>
              <a:rPr lang="en-US" sz="1600" dirty="0"/>
              <a:t>Figure 13 – Pie chart of popular buttons that were pressed</a:t>
            </a:r>
          </a:p>
        </p:txBody>
      </p:sp>
      <p:pic>
        <p:nvPicPr>
          <p:cNvPr id="18" name="Content Placeholder 17">
            <a:extLst>
              <a:ext uri="{FF2B5EF4-FFF2-40B4-BE49-F238E27FC236}">
                <a16:creationId xmlns:a16="http://schemas.microsoft.com/office/drawing/2014/main" id="{838EACDB-54BB-4FF7-A63D-9916F6180F5B}"/>
              </a:ext>
            </a:extLst>
          </p:cNvPr>
          <p:cNvPicPr>
            <a:picLocks noGrp="1" noChangeAspect="1"/>
          </p:cNvPicPr>
          <p:nvPr>
            <p:ph idx="1"/>
          </p:nvPr>
        </p:nvPicPr>
        <p:blipFill>
          <a:blip r:embed="rId3"/>
          <a:stretch>
            <a:fillRect/>
          </a:stretch>
        </p:blipFill>
        <p:spPr>
          <a:xfrm>
            <a:off x="2630448" y="1406596"/>
            <a:ext cx="6931104" cy="44587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38929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Video Demonstration</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11</a:t>
            </a:fld>
            <a:endParaRPr lang="en-US" dirty="0"/>
          </a:p>
        </p:txBody>
      </p:sp>
      <p:sp>
        <p:nvSpPr>
          <p:cNvPr id="6" name="TextBox 5">
            <a:extLst>
              <a:ext uri="{FF2B5EF4-FFF2-40B4-BE49-F238E27FC236}">
                <a16:creationId xmlns:a16="http://schemas.microsoft.com/office/drawing/2014/main" id="{EC15F324-FA6B-48AD-914F-E30DF24E12DA}"/>
              </a:ext>
            </a:extLst>
          </p:cNvPr>
          <p:cNvSpPr txBox="1"/>
          <p:nvPr/>
        </p:nvSpPr>
        <p:spPr>
          <a:xfrm>
            <a:off x="2310626" y="5648980"/>
            <a:ext cx="1781175" cy="523220"/>
          </a:xfrm>
          <a:prstGeom prst="rect">
            <a:avLst/>
          </a:prstGeom>
          <a:noFill/>
        </p:spPr>
        <p:txBody>
          <a:bodyPr wrap="square" rtlCol="0">
            <a:spAutoFit/>
          </a:bodyPr>
          <a:lstStyle/>
          <a:p>
            <a:r>
              <a:rPr lang="en-US" sz="2800" dirty="0">
                <a:solidFill>
                  <a:schemeClr val="bg1"/>
                </a:solidFill>
              </a:rPr>
              <a:t>x8 Speed</a:t>
            </a:r>
          </a:p>
        </p:txBody>
      </p:sp>
      <p:sp>
        <p:nvSpPr>
          <p:cNvPr id="8" name="Content Placeholder 7">
            <a:extLst>
              <a:ext uri="{FF2B5EF4-FFF2-40B4-BE49-F238E27FC236}">
                <a16:creationId xmlns:a16="http://schemas.microsoft.com/office/drawing/2014/main" id="{F2717675-0188-4E91-A169-65154CFD075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638569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normAutofit/>
          </a:bodyPr>
          <a:lstStyle/>
          <a:p>
            <a:r>
              <a:rPr lang="en-US" dirty="0"/>
              <a:t>Final Interface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12</a:t>
            </a:fld>
            <a:endParaRPr lang="en-US" dirty="0"/>
          </a:p>
        </p:txBody>
      </p:sp>
      <p:sp>
        <p:nvSpPr>
          <p:cNvPr id="6" name="TextBox 5">
            <a:extLst>
              <a:ext uri="{FF2B5EF4-FFF2-40B4-BE49-F238E27FC236}">
                <a16:creationId xmlns:a16="http://schemas.microsoft.com/office/drawing/2014/main" id="{5B6CD36E-9A17-4252-A71B-7EB437C83831}"/>
              </a:ext>
            </a:extLst>
          </p:cNvPr>
          <p:cNvSpPr txBox="1"/>
          <p:nvPr/>
        </p:nvSpPr>
        <p:spPr>
          <a:xfrm>
            <a:off x="5474856" y="5971569"/>
            <a:ext cx="5594172" cy="338554"/>
          </a:xfrm>
          <a:prstGeom prst="rect">
            <a:avLst/>
          </a:prstGeom>
          <a:noFill/>
        </p:spPr>
        <p:txBody>
          <a:bodyPr wrap="square" rtlCol="0">
            <a:spAutoFit/>
          </a:bodyPr>
          <a:lstStyle/>
          <a:p>
            <a:pPr algn="ctr"/>
            <a:r>
              <a:rPr lang="en-US" sz="1600" dirty="0"/>
              <a:t>Figure 15 and 16 – Example of a Structured Interface</a:t>
            </a:r>
          </a:p>
        </p:txBody>
      </p:sp>
      <p:pic>
        <p:nvPicPr>
          <p:cNvPr id="7" name="Picture 6">
            <a:extLst>
              <a:ext uri="{FF2B5EF4-FFF2-40B4-BE49-F238E27FC236}">
                <a16:creationId xmlns:a16="http://schemas.microsoft.com/office/drawing/2014/main" id="{AE46D1A2-6227-4DEC-8FB1-20DDE43D7299}"/>
              </a:ext>
            </a:extLst>
          </p:cNvPr>
          <p:cNvPicPr>
            <a:picLocks noChangeAspect="1"/>
          </p:cNvPicPr>
          <p:nvPr/>
        </p:nvPicPr>
        <p:blipFill>
          <a:blip r:embed="rId3"/>
          <a:stretch>
            <a:fillRect/>
          </a:stretch>
        </p:blipFill>
        <p:spPr>
          <a:xfrm>
            <a:off x="1771062" y="1458341"/>
            <a:ext cx="2715475" cy="43453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94A2EE22-03B6-4E2D-9B57-FE7D8BF57C08}"/>
              </a:ext>
            </a:extLst>
          </p:cNvPr>
          <p:cNvSpPr txBox="1"/>
          <p:nvPr/>
        </p:nvSpPr>
        <p:spPr>
          <a:xfrm>
            <a:off x="701485" y="5976889"/>
            <a:ext cx="4854630" cy="338554"/>
          </a:xfrm>
          <a:prstGeom prst="rect">
            <a:avLst/>
          </a:prstGeom>
          <a:noFill/>
        </p:spPr>
        <p:txBody>
          <a:bodyPr wrap="square" rtlCol="0">
            <a:spAutoFit/>
          </a:bodyPr>
          <a:lstStyle/>
          <a:p>
            <a:pPr algn="ctr"/>
            <a:r>
              <a:rPr lang="en-US" sz="1600" dirty="0"/>
              <a:t>Figure 14 – Example of a first-generation interface</a:t>
            </a:r>
          </a:p>
        </p:txBody>
      </p:sp>
      <p:pic>
        <p:nvPicPr>
          <p:cNvPr id="9" name="Picture 8">
            <a:extLst>
              <a:ext uri="{FF2B5EF4-FFF2-40B4-BE49-F238E27FC236}">
                <a16:creationId xmlns:a16="http://schemas.microsoft.com/office/drawing/2014/main" id="{38B303C8-7D13-4E58-907C-EA0CED5D2B66}"/>
              </a:ext>
            </a:extLst>
          </p:cNvPr>
          <p:cNvPicPr>
            <a:picLocks noChangeAspect="1"/>
          </p:cNvPicPr>
          <p:nvPr/>
        </p:nvPicPr>
        <p:blipFill>
          <a:blip r:embed="rId4"/>
          <a:stretch>
            <a:fillRect/>
          </a:stretch>
        </p:blipFill>
        <p:spPr>
          <a:xfrm>
            <a:off x="5496877" y="1458341"/>
            <a:ext cx="2715827" cy="43453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AB3FB03C-6324-4C00-9E0D-920B3D945058}"/>
              </a:ext>
            </a:extLst>
          </p:cNvPr>
          <p:cNvPicPr>
            <a:picLocks noChangeAspect="1"/>
          </p:cNvPicPr>
          <p:nvPr/>
        </p:nvPicPr>
        <p:blipFill>
          <a:blip r:embed="rId5"/>
          <a:stretch>
            <a:fillRect/>
          </a:stretch>
        </p:blipFill>
        <p:spPr>
          <a:xfrm>
            <a:off x="8293963" y="1458340"/>
            <a:ext cx="2715827" cy="43453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1393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7F54-9E69-4DCF-BFF5-231A842BEBBC}"/>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9C837BE1-2C90-4C18-BD1B-14CBD3138A16}"/>
              </a:ext>
            </a:extLst>
          </p:cNvPr>
          <p:cNvSpPr>
            <a:spLocks noGrp="1"/>
          </p:cNvSpPr>
          <p:nvPr>
            <p:ph type="sldNum" sz="quarter" idx="12"/>
          </p:nvPr>
        </p:nvSpPr>
        <p:spPr/>
        <p:txBody>
          <a:bodyPr/>
          <a:lstStyle/>
          <a:p>
            <a:fld id="{69E57DC2-970A-4B3E-BB1C-7A09969E49DF}" type="slidenum">
              <a:rPr lang="en-US" smtClean="0"/>
              <a:t>13</a:t>
            </a:fld>
            <a:endParaRPr lang="en-US" dirty="0"/>
          </a:p>
        </p:txBody>
      </p:sp>
      <p:pic>
        <p:nvPicPr>
          <p:cNvPr id="7" name="Content Placeholder 6">
            <a:extLst>
              <a:ext uri="{FF2B5EF4-FFF2-40B4-BE49-F238E27FC236}">
                <a16:creationId xmlns:a16="http://schemas.microsoft.com/office/drawing/2014/main" id="{4336376A-1A1D-4B38-9B0B-1E148714CACD}"/>
              </a:ext>
            </a:extLst>
          </p:cNvPr>
          <p:cNvPicPr>
            <a:picLocks noGrp="1" noChangeAspect="1"/>
          </p:cNvPicPr>
          <p:nvPr>
            <p:ph idx="1"/>
          </p:nvPr>
        </p:nvPicPr>
        <p:blipFill>
          <a:blip r:embed="rId2"/>
          <a:stretch>
            <a:fillRect/>
          </a:stretch>
        </p:blipFill>
        <p:spPr>
          <a:xfrm>
            <a:off x="2172960" y="1428750"/>
            <a:ext cx="7998480" cy="4199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E4B648AA-2F24-4018-8083-44BD236A39D8}"/>
              </a:ext>
            </a:extLst>
          </p:cNvPr>
          <p:cNvSpPr txBox="1"/>
          <p:nvPr/>
        </p:nvSpPr>
        <p:spPr>
          <a:xfrm>
            <a:off x="3268789" y="5748576"/>
            <a:ext cx="5806821" cy="584775"/>
          </a:xfrm>
          <a:prstGeom prst="rect">
            <a:avLst/>
          </a:prstGeom>
          <a:noFill/>
        </p:spPr>
        <p:txBody>
          <a:bodyPr wrap="square" rtlCol="0">
            <a:spAutoFit/>
          </a:bodyPr>
          <a:lstStyle/>
          <a:p>
            <a:pPr algn="ctr"/>
            <a:r>
              <a:rPr lang="en-US" sz="1600" dirty="0"/>
              <a:t>Figure 18 – 3D map of end-effector movement as used by the user during a trial.</a:t>
            </a:r>
          </a:p>
        </p:txBody>
      </p:sp>
      <p:sp>
        <p:nvSpPr>
          <p:cNvPr id="5" name="TextBox 4">
            <a:extLst>
              <a:ext uri="{FF2B5EF4-FFF2-40B4-BE49-F238E27FC236}">
                <a16:creationId xmlns:a16="http://schemas.microsoft.com/office/drawing/2014/main" id="{520014BE-A9EA-44FD-8A6A-55C984816E55}"/>
              </a:ext>
            </a:extLst>
          </p:cNvPr>
          <p:cNvSpPr txBox="1"/>
          <p:nvPr/>
        </p:nvSpPr>
        <p:spPr>
          <a:xfrm>
            <a:off x="6710423" y="2885552"/>
            <a:ext cx="662041" cy="369332"/>
          </a:xfrm>
          <a:prstGeom prst="rect">
            <a:avLst/>
          </a:prstGeom>
          <a:noFill/>
        </p:spPr>
        <p:txBody>
          <a:bodyPr wrap="none" rtlCol="0">
            <a:spAutoFit/>
          </a:bodyPr>
          <a:lstStyle/>
          <a:p>
            <a:r>
              <a:rPr lang="en-US" b="1" dirty="0"/>
              <a:t>Start</a:t>
            </a:r>
          </a:p>
        </p:txBody>
      </p:sp>
      <p:sp>
        <p:nvSpPr>
          <p:cNvPr id="10" name="TextBox 9">
            <a:extLst>
              <a:ext uri="{FF2B5EF4-FFF2-40B4-BE49-F238E27FC236}">
                <a16:creationId xmlns:a16="http://schemas.microsoft.com/office/drawing/2014/main" id="{355599D4-2EC3-4226-854F-FBD3B9F72C0A}"/>
              </a:ext>
            </a:extLst>
          </p:cNvPr>
          <p:cNvSpPr txBox="1"/>
          <p:nvPr/>
        </p:nvSpPr>
        <p:spPr>
          <a:xfrm>
            <a:off x="4674158" y="2885552"/>
            <a:ext cx="561372" cy="369332"/>
          </a:xfrm>
          <a:prstGeom prst="rect">
            <a:avLst/>
          </a:prstGeom>
          <a:noFill/>
        </p:spPr>
        <p:txBody>
          <a:bodyPr wrap="none" rtlCol="0">
            <a:spAutoFit/>
          </a:bodyPr>
          <a:lstStyle/>
          <a:p>
            <a:r>
              <a:rPr lang="en-US" b="1" dirty="0"/>
              <a:t>End</a:t>
            </a:r>
          </a:p>
        </p:txBody>
      </p:sp>
    </p:spTree>
    <p:extLst>
      <p:ext uri="{BB962C8B-B14F-4D97-AF65-F5344CB8AC3E}">
        <p14:creationId xmlns:p14="http://schemas.microsoft.com/office/powerpoint/2010/main" val="1632238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normAutofit/>
          </a:bodyPr>
          <a:lstStyle/>
          <a:p>
            <a:r>
              <a:rPr lang="en-US" dirty="0"/>
              <a:t>Conclusion and Future Work</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6"/>
            <a:ext cx="7042558" cy="4113414"/>
          </a:xfrm>
        </p:spPr>
        <p:txBody>
          <a:bodyPr>
            <a:noAutofit/>
          </a:bodyPr>
          <a:lstStyle/>
          <a:p>
            <a:r>
              <a:rPr lang="en-US" sz="2400" dirty="0"/>
              <a:t>NIST will be conducting human trials to obtain more conclusive results on these technologies</a:t>
            </a:r>
          </a:p>
          <a:p>
            <a:r>
              <a:rPr lang="en-US" sz="2400" dirty="0"/>
              <a:t>These studies will be looking at the use of state-of-the art technologies such as virtual reality, augmented reality, brain-computer interface (BCI), or wearable technologies</a:t>
            </a:r>
          </a:p>
          <a:p>
            <a:r>
              <a:rPr lang="en-US" sz="2400" dirty="0"/>
              <a:t>Future work will narrow down which types of technology can potentially allow users to control a robot more easily or in a more natural manner</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14</a:t>
            </a:fld>
            <a:endParaRPr lang="en-US" dirty="0"/>
          </a:p>
        </p:txBody>
      </p:sp>
      <p:pic>
        <p:nvPicPr>
          <p:cNvPr id="7" name="Picture 6">
            <a:extLst>
              <a:ext uri="{FF2B5EF4-FFF2-40B4-BE49-F238E27FC236}">
                <a16:creationId xmlns:a16="http://schemas.microsoft.com/office/drawing/2014/main" id="{2E5769C8-CD3B-4090-BA75-96D6772C18B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414158" y="1966124"/>
            <a:ext cx="3347207" cy="29257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1209D5E5-AA5C-401B-AF15-51BB825B32B3}"/>
              </a:ext>
            </a:extLst>
          </p:cNvPr>
          <p:cNvSpPr txBox="1"/>
          <p:nvPr/>
        </p:nvSpPr>
        <p:spPr>
          <a:xfrm>
            <a:off x="8225602" y="5104014"/>
            <a:ext cx="3724318" cy="830997"/>
          </a:xfrm>
          <a:prstGeom prst="rect">
            <a:avLst/>
          </a:prstGeom>
          <a:noFill/>
        </p:spPr>
        <p:txBody>
          <a:bodyPr wrap="square" rtlCol="0">
            <a:spAutoFit/>
          </a:bodyPr>
          <a:lstStyle/>
          <a:p>
            <a:pPr algn="ctr"/>
            <a:r>
              <a:rPr lang="en-US" sz="1600" dirty="0"/>
              <a:t>Figure 19 – Examples of future testing equipment including wearable and brain interface technologies </a:t>
            </a:r>
          </a:p>
        </p:txBody>
      </p:sp>
    </p:spTree>
    <p:extLst>
      <p:ext uri="{BB962C8B-B14F-4D97-AF65-F5344CB8AC3E}">
        <p14:creationId xmlns:p14="http://schemas.microsoft.com/office/powerpoint/2010/main" val="3879841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CAA25-5ADD-4D95-9E67-38D5D06051D1}"/>
              </a:ext>
            </a:extLst>
          </p:cNvPr>
          <p:cNvSpPr>
            <a:spLocks noGrp="1"/>
          </p:cNvSpPr>
          <p:nvPr>
            <p:ph type="title"/>
          </p:nvPr>
        </p:nvSpPr>
        <p:spPr>
          <a:xfrm>
            <a:off x="765025" y="665018"/>
            <a:ext cx="9612971" cy="1014153"/>
          </a:xfrm>
        </p:spPr>
        <p:txBody>
          <a:bodyPr>
            <a:normAutofit fontScale="90000"/>
          </a:bodyPr>
          <a:lstStyle/>
          <a:p>
            <a:pPr algn="l"/>
            <a:r>
              <a:rPr lang="en-US" dirty="0"/>
              <a:t>Questions?</a:t>
            </a:r>
          </a:p>
        </p:txBody>
      </p:sp>
      <p:sp>
        <p:nvSpPr>
          <p:cNvPr id="3" name="Text Placeholder 2">
            <a:extLst>
              <a:ext uri="{FF2B5EF4-FFF2-40B4-BE49-F238E27FC236}">
                <a16:creationId xmlns:a16="http://schemas.microsoft.com/office/drawing/2014/main" id="{E3775967-D84F-4237-A6D9-CF604008906F}"/>
              </a:ext>
            </a:extLst>
          </p:cNvPr>
          <p:cNvSpPr>
            <a:spLocks noGrp="1"/>
          </p:cNvSpPr>
          <p:nvPr>
            <p:ph type="body" idx="1"/>
          </p:nvPr>
        </p:nvSpPr>
        <p:spPr>
          <a:xfrm>
            <a:off x="3476847" y="2169621"/>
            <a:ext cx="7527851" cy="3555477"/>
          </a:xfrm>
        </p:spPr>
        <p:txBody>
          <a:bodyPr>
            <a:normAutofit/>
          </a:bodyPr>
          <a:lstStyle/>
          <a:p>
            <a:pPr algn="l"/>
            <a:r>
              <a:rPr lang="en-US" dirty="0"/>
              <a:t>Project Files are available on GitHub</a:t>
            </a:r>
          </a:p>
          <a:p>
            <a:pPr algn="l"/>
            <a:r>
              <a:rPr lang="en-US" sz="1800" dirty="0">
                <a:solidFill>
                  <a:schemeClr val="tx2">
                    <a:lumMod val="75000"/>
                  </a:schemeClr>
                </a:solidFill>
                <a:hlinkClick r:id="rId2">
                  <a:extLst>
                    <a:ext uri="{A12FA001-AC4F-418D-AE19-62706E023703}">
                      <ahyp:hlinkClr xmlns:ahyp="http://schemas.microsoft.com/office/drawing/2018/hyperlinkcolor" val="tx"/>
                    </a:ext>
                  </a:extLst>
                </a:hlinkClick>
              </a:rPr>
              <a:t>https://github.com/usnistgov/CRPI</a:t>
            </a:r>
            <a:endParaRPr lang="en-US" sz="1800" dirty="0">
              <a:solidFill>
                <a:schemeClr val="tx2">
                  <a:lumMod val="75000"/>
                </a:schemeClr>
              </a:solidFill>
            </a:endParaRPr>
          </a:p>
          <a:p>
            <a:pPr algn="l"/>
            <a:r>
              <a:rPr lang="en-US" sz="1800" u="sng" dirty="0">
                <a:solidFill>
                  <a:schemeClr val="tx2">
                    <a:lumMod val="75000"/>
                  </a:schemeClr>
                </a:solidFill>
                <a:hlinkClick r:id="rId3">
                  <a:extLst>
                    <a:ext uri="{A12FA001-AC4F-418D-AE19-62706E023703}">
                      <ahyp:hlinkClr xmlns:ahyp="http://schemas.microsoft.com/office/drawing/2018/hyperlinkcolor" val="tx"/>
                    </a:ext>
                  </a:extLst>
                </a:hlinkClick>
              </a:rPr>
              <a:t>https://github.com/OvercodedStack/ANDROID_UNITY_UI-Summer-2019-NIST/tree/Android-Branch</a:t>
            </a:r>
            <a:endParaRPr lang="en-US" sz="1800" dirty="0">
              <a:solidFill>
                <a:schemeClr val="tx2">
                  <a:lumMod val="75000"/>
                </a:schemeClr>
              </a:solidFill>
            </a:endParaRPr>
          </a:p>
          <a:p>
            <a:pPr algn="l"/>
            <a:r>
              <a:rPr lang="en-US" sz="1800" u="sng" dirty="0">
                <a:solidFill>
                  <a:schemeClr val="tx2">
                    <a:lumMod val="75000"/>
                  </a:schemeClr>
                </a:solidFill>
                <a:hlinkClick r:id="rId4">
                  <a:extLst>
                    <a:ext uri="{A12FA001-AC4F-418D-AE19-62706E023703}">
                      <ahyp:hlinkClr xmlns:ahyp="http://schemas.microsoft.com/office/drawing/2018/hyperlinkcolor" val="tx"/>
                    </a:ext>
                  </a:extLst>
                </a:hlinkClick>
              </a:rPr>
              <a:t>https://github.com/OvercodedStack/MOTION_CAPTURE_UNITY-Summer-of-2019-NIST</a:t>
            </a:r>
            <a:endParaRPr lang="en-US" sz="1800" dirty="0">
              <a:solidFill>
                <a:schemeClr val="tx2">
                  <a:lumMod val="75000"/>
                </a:schemeClr>
              </a:solidFill>
            </a:endParaRPr>
          </a:p>
          <a:p>
            <a:pPr algn="l"/>
            <a:r>
              <a:rPr lang="en-US" sz="1800" u="sng" dirty="0">
                <a:solidFill>
                  <a:schemeClr val="tx2">
                    <a:lumMod val="75000"/>
                  </a:schemeClr>
                </a:solidFill>
                <a:hlinkClick r:id="rId5">
                  <a:extLst>
                    <a:ext uri="{A12FA001-AC4F-418D-AE19-62706E023703}">
                      <ahyp:hlinkClr xmlns:ahyp="http://schemas.microsoft.com/office/drawing/2018/hyperlinkcolor" val="tx"/>
                    </a:ext>
                  </a:extLst>
                </a:hlinkClick>
              </a:rPr>
              <a:t>https://github.com/OvercodedStack/CRPI_MIDDLEWARE_INTEGRATION-Summer-of-2019-NIST</a:t>
            </a:r>
            <a:endParaRPr lang="en-US" sz="1800" u="sng" dirty="0">
              <a:solidFill>
                <a:schemeClr val="tx2">
                  <a:lumMod val="75000"/>
                </a:schemeClr>
              </a:solidFill>
            </a:endParaRPr>
          </a:p>
          <a:p>
            <a:pPr algn="l"/>
            <a:r>
              <a:rPr lang="en-US" sz="1800" u="sng" dirty="0">
                <a:solidFill>
                  <a:schemeClr val="tx2">
                    <a:lumMod val="75000"/>
                  </a:schemeClr>
                </a:solidFill>
                <a:hlinkClick r:id="rId6">
                  <a:extLst>
                    <a:ext uri="{A12FA001-AC4F-418D-AE19-62706E023703}">
                      <ahyp:hlinkClr xmlns:ahyp="http://schemas.microsoft.com/office/drawing/2018/hyperlinkcolor" val="tx"/>
                    </a:ext>
                  </a:extLst>
                </a:hlinkClick>
              </a:rPr>
              <a:t>https://github.com/OvercodedStack/CRPI-UI-DOCUMENTATION-Summer-of-2019</a:t>
            </a:r>
            <a:endParaRPr lang="en-US" sz="1800" dirty="0">
              <a:solidFill>
                <a:schemeClr val="tx2">
                  <a:lumMod val="75000"/>
                </a:schemeClr>
              </a:solidFill>
            </a:endParaRPr>
          </a:p>
          <a:p>
            <a:pPr algn="l"/>
            <a:endParaRPr lang="en-US" sz="1300" dirty="0"/>
          </a:p>
          <a:p>
            <a:pPr algn="l"/>
            <a:endParaRPr lang="en-US" sz="1600" dirty="0"/>
          </a:p>
        </p:txBody>
      </p:sp>
      <p:sp>
        <p:nvSpPr>
          <p:cNvPr id="4" name="TextBox 3">
            <a:extLst>
              <a:ext uri="{FF2B5EF4-FFF2-40B4-BE49-F238E27FC236}">
                <a16:creationId xmlns:a16="http://schemas.microsoft.com/office/drawing/2014/main" id="{C14FA34E-D15B-4B8D-8795-BCDD78D8986A}"/>
              </a:ext>
            </a:extLst>
          </p:cNvPr>
          <p:cNvSpPr txBox="1"/>
          <p:nvPr/>
        </p:nvSpPr>
        <p:spPr>
          <a:xfrm>
            <a:off x="765025" y="2169622"/>
            <a:ext cx="3582786" cy="1754326"/>
          </a:xfrm>
          <a:prstGeom prst="rect">
            <a:avLst/>
          </a:prstGeom>
          <a:noFill/>
        </p:spPr>
        <p:txBody>
          <a:bodyPr wrap="square" rtlCol="0">
            <a:spAutoFit/>
          </a:bodyPr>
          <a:lstStyle/>
          <a:p>
            <a:r>
              <a:rPr lang="en-US" dirty="0"/>
              <a:t>Special thanks to:</a:t>
            </a:r>
          </a:p>
          <a:p>
            <a:endParaRPr lang="en-US" dirty="0"/>
          </a:p>
          <a:p>
            <a:r>
              <a:rPr lang="en-US" dirty="0"/>
              <a:t>Jeremy Marvel</a:t>
            </a:r>
          </a:p>
          <a:p>
            <a:r>
              <a:rPr lang="en-US" dirty="0"/>
              <a:t>Shelly Bagchi</a:t>
            </a:r>
          </a:p>
          <a:p>
            <a:r>
              <a:rPr lang="en-US" dirty="0"/>
              <a:t>Megan Zimmerman</a:t>
            </a:r>
          </a:p>
          <a:p>
            <a:endParaRPr lang="en-US" dirty="0"/>
          </a:p>
        </p:txBody>
      </p:sp>
      <p:sp>
        <p:nvSpPr>
          <p:cNvPr id="5" name="Slide Number Placeholder 4">
            <a:extLst>
              <a:ext uri="{FF2B5EF4-FFF2-40B4-BE49-F238E27FC236}">
                <a16:creationId xmlns:a16="http://schemas.microsoft.com/office/drawing/2014/main" id="{730E1518-4BC4-4874-9747-3C7AD4200CAC}"/>
              </a:ext>
            </a:extLst>
          </p:cNvPr>
          <p:cNvSpPr>
            <a:spLocks noGrp="1"/>
          </p:cNvSpPr>
          <p:nvPr>
            <p:ph type="sldNum" sz="quarter" idx="12"/>
          </p:nvPr>
        </p:nvSpPr>
        <p:spPr/>
        <p:txBody>
          <a:bodyPr/>
          <a:lstStyle/>
          <a:p>
            <a:fld id="{69E57DC2-970A-4B3E-BB1C-7A09969E49DF}" type="slidenum">
              <a:rPr lang="en-US" smtClean="0"/>
              <a:pPr/>
              <a:t>15</a:t>
            </a:fld>
            <a:endParaRPr lang="en-US" dirty="0"/>
          </a:p>
        </p:txBody>
      </p:sp>
      <p:sp>
        <p:nvSpPr>
          <p:cNvPr id="6" name="TextBox 5">
            <a:extLst>
              <a:ext uri="{FF2B5EF4-FFF2-40B4-BE49-F238E27FC236}">
                <a16:creationId xmlns:a16="http://schemas.microsoft.com/office/drawing/2014/main" id="{761B2367-5F43-430B-9E22-B9CF2F099CD8}"/>
              </a:ext>
            </a:extLst>
          </p:cNvPr>
          <p:cNvSpPr txBox="1"/>
          <p:nvPr/>
        </p:nvSpPr>
        <p:spPr>
          <a:xfrm>
            <a:off x="765024" y="5725099"/>
            <a:ext cx="7426475" cy="369332"/>
          </a:xfrm>
          <a:prstGeom prst="rect">
            <a:avLst/>
          </a:prstGeom>
          <a:noFill/>
        </p:spPr>
        <p:txBody>
          <a:bodyPr wrap="square" rtlCol="0">
            <a:spAutoFit/>
          </a:bodyPr>
          <a:lstStyle/>
          <a:p>
            <a:r>
              <a:rPr lang="en-US" dirty="0"/>
              <a:t>Thank you for NIST SURF 2019!</a:t>
            </a:r>
          </a:p>
        </p:txBody>
      </p:sp>
    </p:spTree>
    <p:extLst>
      <p:ext uri="{BB962C8B-B14F-4D97-AF65-F5344CB8AC3E}">
        <p14:creationId xmlns:p14="http://schemas.microsoft.com/office/powerpoint/2010/main" val="4095679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NIST Disclaimer</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16</a:t>
            </a:fld>
            <a:endParaRPr lang="en-US" dirty="0"/>
          </a:p>
        </p:txBody>
      </p:sp>
      <p:sp>
        <p:nvSpPr>
          <p:cNvPr id="6" name="Content Placeholder 5">
            <a:extLst>
              <a:ext uri="{FF2B5EF4-FFF2-40B4-BE49-F238E27FC236}">
                <a16:creationId xmlns:a16="http://schemas.microsoft.com/office/drawing/2014/main" id="{605C6AF4-F1C2-4245-A4B7-DDEFD44F5D73}"/>
              </a:ext>
            </a:extLst>
          </p:cNvPr>
          <p:cNvSpPr>
            <a:spLocks noGrp="1"/>
          </p:cNvSpPr>
          <p:nvPr>
            <p:ph idx="1"/>
          </p:nvPr>
        </p:nvSpPr>
        <p:spPr>
          <a:xfrm>
            <a:off x="1371600" y="2371060"/>
            <a:ext cx="9601200" cy="3912782"/>
          </a:xfrm>
        </p:spPr>
        <p:txBody>
          <a:bodyPr>
            <a:normAutofit/>
          </a:bodyPr>
          <a:lstStyle/>
          <a:p>
            <a:r>
              <a:rPr lang="en-US" dirty="0"/>
              <a:t>Certain commercial equipment, instruments, or materials are identified in this paper to foster understanding. Such identification does not imply recommendation or endorsement by the National Institute of Standards and Technology, nor does it imply that the materials or equipment identified are necessarily the best available for the purpose.</a:t>
            </a:r>
          </a:p>
          <a:p>
            <a:endParaRPr lang="en-US" dirty="0"/>
          </a:p>
          <a:p>
            <a:endParaRPr lang="en-US" dirty="0"/>
          </a:p>
          <a:p>
            <a:pPr lvl="1"/>
            <a:endParaRPr lang="en-US" dirty="0"/>
          </a:p>
        </p:txBody>
      </p:sp>
    </p:spTree>
    <p:extLst>
      <p:ext uri="{BB962C8B-B14F-4D97-AF65-F5344CB8AC3E}">
        <p14:creationId xmlns:p14="http://schemas.microsoft.com/office/powerpoint/2010/main" val="2233149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References for Images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17</a:t>
            </a:fld>
            <a:endParaRPr lang="en-US" dirty="0"/>
          </a:p>
        </p:txBody>
      </p:sp>
      <p:sp>
        <p:nvSpPr>
          <p:cNvPr id="6" name="Content Placeholder 5">
            <a:extLst>
              <a:ext uri="{FF2B5EF4-FFF2-40B4-BE49-F238E27FC236}">
                <a16:creationId xmlns:a16="http://schemas.microsoft.com/office/drawing/2014/main" id="{605C6AF4-F1C2-4245-A4B7-DDEFD44F5D73}"/>
              </a:ext>
            </a:extLst>
          </p:cNvPr>
          <p:cNvSpPr>
            <a:spLocks noGrp="1"/>
          </p:cNvSpPr>
          <p:nvPr>
            <p:ph idx="1"/>
          </p:nvPr>
        </p:nvSpPr>
        <p:spPr>
          <a:xfrm>
            <a:off x="1371600" y="2371060"/>
            <a:ext cx="9601200" cy="3912782"/>
          </a:xfrm>
        </p:spPr>
        <p:txBody>
          <a:bodyPr>
            <a:normAutofit/>
          </a:bodyPr>
          <a:lstStyle/>
          <a:p>
            <a:r>
              <a:rPr lang="en-US" dirty="0"/>
              <a:t>Amazon.com for image for Latitude E5570</a:t>
            </a:r>
          </a:p>
          <a:p>
            <a:r>
              <a:rPr lang="en-US" dirty="0"/>
              <a:t>Universal Robotics for UR5 image</a:t>
            </a:r>
          </a:p>
          <a:p>
            <a:endParaRPr lang="en-US" dirty="0"/>
          </a:p>
          <a:p>
            <a:endParaRPr lang="en-US" dirty="0"/>
          </a:p>
          <a:p>
            <a:pPr lvl="1"/>
            <a:endParaRPr lang="en-US" dirty="0"/>
          </a:p>
        </p:txBody>
      </p:sp>
    </p:spTree>
    <p:extLst>
      <p:ext uri="{BB962C8B-B14F-4D97-AF65-F5344CB8AC3E}">
        <p14:creationId xmlns:p14="http://schemas.microsoft.com/office/powerpoint/2010/main" val="985232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Motion Capture Setup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a:xfrm>
            <a:off x="9472736" y="6453386"/>
            <a:ext cx="1596292" cy="404614"/>
          </a:xfrm>
        </p:spPr>
        <p:txBody>
          <a:bodyPr/>
          <a:lstStyle/>
          <a:p>
            <a:fld id="{69E57DC2-970A-4B3E-BB1C-7A09969E49DF}" type="slidenum">
              <a:rPr lang="en-US" smtClean="0"/>
              <a:t>18</a:t>
            </a:fld>
            <a:endParaRPr lang="en-US" dirty="0"/>
          </a:p>
        </p:txBody>
      </p:sp>
      <p:pic>
        <p:nvPicPr>
          <p:cNvPr id="8" name="Picture 7">
            <a:extLst>
              <a:ext uri="{FF2B5EF4-FFF2-40B4-BE49-F238E27FC236}">
                <a16:creationId xmlns:a16="http://schemas.microsoft.com/office/drawing/2014/main" id="{4887EAB9-DB04-4D93-A118-C54146A1EF71}"/>
              </a:ext>
            </a:extLst>
          </p:cNvPr>
          <p:cNvPicPr>
            <a:picLocks noChangeAspect="1"/>
          </p:cNvPicPr>
          <p:nvPr/>
        </p:nvPicPr>
        <p:blipFill>
          <a:blip r:embed="rId2"/>
          <a:stretch>
            <a:fillRect/>
          </a:stretch>
        </p:blipFill>
        <p:spPr>
          <a:xfrm>
            <a:off x="2564638" y="1461976"/>
            <a:ext cx="7811118" cy="4393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AD927DD2-7B58-486A-85E6-7306E7CE39CB}"/>
              </a:ext>
            </a:extLst>
          </p:cNvPr>
          <p:cNvSpPr txBox="1"/>
          <p:nvPr/>
        </p:nvSpPr>
        <p:spPr>
          <a:xfrm>
            <a:off x="4042882" y="5980808"/>
            <a:ext cx="4854630" cy="338554"/>
          </a:xfrm>
          <a:prstGeom prst="rect">
            <a:avLst/>
          </a:prstGeom>
          <a:noFill/>
        </p:spPr>
        <p:txBody>
          <a:bodyPr wrap="square" rtlCol="0">
            <a:spAutoFit/>
          </a:bodyPr>
          <a:lstStyle/>
          <a:p>
            <a:pPr algn="ctr"/>
            <a:r>
              <a:rPr lang="en-US" sz="1600" dirty="0"/>
              <a:t>Figure 9 – Motion capture parts</a:t>
            </a:r>
          </a:p>
        </p:txBody>
      </p:sp>
      <p:sp>
        <p:nvSpPr>
          <p:cNvPr id="13" name="Rectangle 12">
            <a:extLst>
              <a:ext uri="{FF2B5EF4-FFF2-40B4-BE49-F238E27FC236}">
                <a16:creationId xmlns:a16="http://schemas.microsoft.com/office/drawing/2014/main" id="{A602F362-EA31-4287-B0EE-A68A4D58B7A3}"/>
              </a:ext>
            </a:extLst>
          </p:cNvPr>
          <p:cNvSpPr/>
          <p:nvPr/>
        </p:nvSpPr>
        <p:spPr>
          <a:xfrm>
            <a:off x="4827181" y="4771509"/>
            <a:ext cx="1594884" cy="10399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7CF03ED-3457-4385-B251-09F2DDE6F263}"/>
              </a:ext>
            </a:extLst>
          </p:cNvPr>
          <p:cNvSpPr/>
          <p:nvPr/>
        </p:nvSpPr>
        <p:spPr>
          <a:xfrm>
            <a:off x="7510129" y="3779066"/>
            <a:ext cx="2643963" cy="1016218"/>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52A6F37-FEDC-46EC-8FCA-5622D05E96F2}"/>
              </a:ext>
            </a:extLst>
          </p:cNvPr>
          <p:cNvSpPr txBox="1"/>
          <p:nvPr/>
        </p:nvSpPr>
        <p:spPr>
          <a:xfrm>
            <a:off x="6360151" y="4771509"/>
            <a:ext cx="2471959" cy="369332"/>
          </a:xfrm>
          <a:prstGeom prst="rect">
            <a:avLst/>
          </a:prstGeom>
          <a:solidFill>
            <a:schemeClr val="accent1">
              <a:lumMod val="40000"/>
              <a:lumOff val="60000"/>
            </a:schemeClr>
          </a:solidFill>
        </p:spPr>
        <p:txBody>
          <a:bodyPr wrap="none" rtlCol="0">
            <a:spAutoFit/>
          </a:bodyPr>
          <a:lstStyle/>
          <a:p>
            <a:r>
              <a:rPr lang="en-US" dirty="0"/>
              <a:t>Motion Capture Objects</a:t>
            </a:r>
          </a:p>
        </p:txBody>
      </p:sp>
      <p:sp>
        <p:nvSpPr>
          <p:cNvPr id="18" name="Rectangle 17">
            <a:extLst>
              <a:ext uri="{FF2B5EF4-FFF2-40B4-BE49-F238E27FC236}">
                <a16:creationId xmlns:a16="http://schemas.microsoft.com/office/drawing/2014/main" id="{193CB2DC-3EAD-4C1D-9873-4BEF8F8F595B}"/>
              </a:ext>
            </a:extLst>
          </p:cNvPr>
          <p:cNvSpPr/>
          <p:nvPr/>
        </p:nvSpPr>
        <p:spPr>
          <a:xfrm>
            <a:off x="2564638" y="1461976"/>
            <a:ext cx="7811118" cy="1153633"/>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1D37EFB-178C-45DF-853D-715203ECCDC5}"/>
              </a:ext>
            </a:extLst>
          </p:cNvPr>
          <p:cNvSpPr txBox="1"/>
          <p:nvPr/>
        </p:nvSpPr>
        <p:spPr>
          <a:xfrm>
            <a:off x="7869036" y="2166976"/>
            <a:ext cx="2453557" cy="369332"/>
          </a:xfrm>
          <a:prstGeom prst="rect">
            <a:avLst/>
          </a:prstGeom>
          <a:solidFill>
            <a:srgbClr val="F9DAAB"/>
          </a:solidFill>
          <a:ln>
            <a:solidFill>
              <a:srgbClr val="F9DAAB"/>
            </a:solidFill>
          </a:ln>
        </p:spPr>
        <p:txBody>
          <a:bodyPr wrap="none" rtlCol="0">
            <a:spAutoFit/>
          </a:bodyPr>
          <a:lstStyle/>
          <a:p>
            <a:r>
              <a:rPr lang="en-US" dirty="0"/>
              <a:t>Motion Capture System</a:t>
            </a:r>
          </a:p>
        </p:txBody>
      </p:sp>
    </p:spTree>
    <p:extLst>
      <p:ext uri="{BB962C8B-B14F-4D97-AF65-F5344CB8AC3E}">
        <p14:creationId xmlns:p14="http://schemas.microsoft.com/office/powerpoint/2010/main" val="1074241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Introduction</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1" y="1753986"/>
            <a:ext cx="7148944" cy="4093921"/>
          </a:xfrm>
        </p:spPr>
        <p:txBody>
          <a:bodyPr>
            <a:normAutofit/>
          </a:bodyPr>
          <a:lstStyle/>
          <a:p>
            <a:r>
              <a:rPr lang="en-US" sz="2400" dirty="0"/>
              <a:t>Collaborative Robotics is an emerging field of robotics where the core concept is improving the interaction feedback between human and robot. </a:t>
            </a:r>
          </a:p>
          <a:p>
            <a:r>
              <a:rPr lang="en-US" sz="2400" dirty="0"/>
              <a:t>When a human utilizes a robot, the user experience of utilizing the robot is called human-robot interaction (HRI) </a:t>
            </a:r>
          </a:p>
          <a:p>
            <a:r>
              <a:rPr lang="en-US" sz="2400" dirty="0"/>
              <a:t>NIST is creating test methods and metrics that can quantify the user experience between human and robot.</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2</a:t>
            </a:fld>
            <a:endParaRPr lang="en-US" dirty="0"/>
          </a:p>
        </p:txBody>
      </p:sp>
      <p:grpSp>
        <p:nvGrpSpPr>
          <p:cNvPr id="18" name="Group 17">
            <a:extLst>
              <a:ext uri="{FF2B5EF4-FFF2-40B4-BE49-F238E27FC236}">
                <a16:creationId xmlns:a16="http://schemas.microsoft.com/office/drawing/2014/main" id="{7ADBD3C4-8D23-4921-A0A8-091E8DBDDE0B}"/>
              </a:ext>
            </a:extLst>
          </p:cNvPr>
          <p:cNvGrpSpPr/>
          <p:nvPr/>
        </p:nvGrpSpPr>
        <p:grpSpPr>
          <a:xfrm>
            <a:off x="8531713" y="2181973"/>
            <a:ext cx="3156266" cy="2494053"/>
            <a:chOff x="8520545" y="2553919"/>
            <a:chExt cx="3156266" cy="2494053"/>
          </a:xfrm>
        </p:grpSpPr>
        <p:sp>
          <p:nvSpPr>
            <p:cNvPr id="7" name="Oval 6">
              <a:extLst>
                <a:ext uri="{FF2B5EF4-FFF2-40B4-BE49-F238E27FC236}">
                  <a16:creationId xmlns:a16="http://schemas.microsoft.com/office/drawing/2014/main" id="{FF180C3D-5705-4F15-8956-089B7CC06333}"/>
                </a:ext>
              </a:extLst>
            </p:cNvPr>
            <p:cNvSpPr/>
            <p:nvPr/>
          </p:nvSpPr>
          <p:spPr>
            <a:xfrm>
              <a:off x="10584870" y="2553919"/>
              <a:ext cx="717334" cy="71960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9E671C6-84AF-41F1-94DD-1552994ACCD2}"/>
                </a:ext>
              </a:extLst>
            </p:cNvPr>
            <p:cNvSpPr/>
            <p:nvPr/>
          </p:nvSpPr>
          <p:spPr>
            <a:xfrm>
              <a:off x="10552990" y="3273524"/>
              <a:ext cx="824933" cy="1363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3AABF0F-A348-455D-BB18-10FC2536AFB7}"/>
                </a:ext>
              </a:extLst>
            </p:cNvPr>
            <p:cNvSpPr/>
            <p:nvPr/>
          </p:nvSpPr>
          <p:spPr>
            <a:xfrm>
              <a:off x="8783566" y="4150250"/>
              <a:ext cx="2893245" cy="6125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BE52B9-3BC9-43C2-83E2-F5626163F819}"/>
                </a:ext>
              </a:extLst>
            </p:cNvPr>
            <p:cNvSpPr/>
            <p:nvPr/>
          </p:nvSpPr>
          <p:spPr>
            <a:xfrm>
              <a:off x="8759384" y="3192149"/>
              <a:ext cx="200889" cy="1855823"/>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77F04B7-2F6F-4816-ACDB-8C4A2A70BCA4}"/>
                </a:ext>
              </a:extLst>
            </p:cNvPr>
            <p:cNvSpPr/>
            <p:nvPr/>
          </p:nvSpPr>
          <p:spPr>
            <a:xfrm>
              <a:off x="9853950" y="3083466"/>
              <a:ext cx="200889" cy="442092"/>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5D1EDF-9C69-41B2-8AF4-49DF342224F0}"/>
                </a:ext>
              </a:extLst>
            </p:cNvPr>
            <p:cNvSpPr/>
            <p:nvPr/>
          </p:nvSpPr>
          <p:spPr>
            <a:xfrm>
              <a:off x="8520545" y="3083467"/>
              <a:ext cx="1546614" cy="20518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1DDE4FE-15BC-465B-9EE2-D70056242DCA}"/>
                </a:ext>
              </a:extLst>
            </p:cNvPr>
            <p:cNvSpPr/>
            <p:nvPr/>
          </p:nvSpPr>
          <p:spPr>
            <a:xfrm>
              <a:off x="9763923" y="3573844"/>
              <a:ext cx="90027" cy="4166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5251D09-23FC-42A9-AD83-C9358E9C940C}"/>
                </a:ext>
              </a:extLst>
            </p:cNvPr>
            <p:cNvSpPr/>
            <p:nvPr/>
          </p:nvSpPr>
          <p:spPr>
            <a:xfrm>
              <a:off x="10106195" y="3573844"/>
              <a:ext cx="90027" cy="4166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1C5C9F7-6800-43CB-BF52-D86C439C2A43}"/>
                </a:ext>
              </a:extLst>
            </p:cNvPr>
            <p:cNvSpPr/>
            <p:nvPr/>
          </p:nvSpPr>
          <p:spPr>
            <a:xfrm>
              <a:off x="9677908" y="3487005"/>
              <a:ext cx="576194" cy="1785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5FBF33B-F932-4B2C-94D9-FE7BD5070E65}"/>
                </a:ext>
              </a:extLst>
            </p:cNvPr>
            <p:cNvSpPr/>
            <p:nvPr/>
          </p:nvSpPr>
          <p:spPr>
            <a:xfrm>
              <a:off x="9611625" y="4213143"/>
              <a:ext cx="1371600" cy="389861"/>
            </a:xfrm>
            <a:prstGeom prst="round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162B6DA7-F67F-41EE-AC49-9BB2B74D6903}"/>
              </a:ext>
            </a:extLst>
          </p:cNvPr>
          <p:cNvSpPr txBox="1"/>
          <p:nvPr/>
        </p:nvSpPr>
        <p:spPr>
          <a:xfrm>
            <a:off x="8712795" y="4979258"/>
            <a:ext cx="2706424" cy="584775"/>
          </a:xfrm>
          <a:prstGeom prst="rect">
            <a:avLst/>
          </a:prstGeom>
          <a:noFill/>
        </p:spPr>
        <p:txBody>
          <a:bodyPr wrap="square" rtlCol="0">
            <a:spAutoFit/>
          </a:bodyPr>
          <a:lstStyle/>
          <a:p>
            <a:r>
              <a:rPr lang="en-US" sz="1600" dirty="0"/>
              <a:t>Figure 1 – Human-robot interaction</a:t>
            </a:r>
          </a:p>
        </p:txBody>
      </p:sp>
    </p:spTree>
    <p:extLst>
      <p:ext uri="{BB962C8B-B14F-4D97-AF65-F5344CB8AC3E}">
        <p14:creationId xmlns:p14="http://schemas.microsoft.com/office/powerpoint/2010/main" val="3834752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Background</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607792"/>
            <a:ext cx="6068291" cy="4113414"/>
          </a:xfrm>
        </p:spPr>
        <p:txBody>
          <a:bodyPr>
            <a:normAutofit lnSpcReduction="10000"/>
          </a:bodyPr>
          <a:lstStyle/>
          <a:p>
            <a:r>
              <a:rPr lang="en-US" sz="2400" dirty="0"/>
              <a:t>The quality of HRI depends on the effectivity of human-machine interfaces (HMI) or human-computer interfaces (HCI) to provide feedback to the operator</a:t>
            </a:r>
          </a:p>
          <a:p>
            <a:r>
              <a:rPr lang="en-US" sz="2400" dirty="0"/>
              <a:t>Small and medium manufacturing industries are concerned for user interfaces that can help cut down on employee training</a:t>
            </a:r>
          </a:p>
          <a:p>
            <a:r>
              <a:rPr lang="en-US" sz="2400" dirty="0"/>
              <a:t>HMI is used by an operator for control and feedback on a robot system and varies widely in operation and appearance</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3</a:t>
            </a:fld>
            <a:endParaRPr lang="en-US" dirty="0"/>
          </a:p>
        </p:txBody>
      </p:sp>
      <p:sp>
        <p:nvSpPr>
          <p:cNvPr id="9" name="TextBox 8">
            <a:extLst>
              <a:ext uri="{FF2B5EF4-FFF2-40B4-BE49-F238E27FC236}">
                <a16:creationId xmlns:a16="http://schemas.microsoft.com/office/drawing/2014/main" id="{B42D43C1-AC64-4B17-9797-33DE8CE68B44}"/>
              </a:ext>
            </a:extLst>
          </p:cNvPr>
          <p:cNvSpPr txBox="1"/>
          <p:nvPr/>
        </p:nvSpPr>
        <p:spPr>
          <a:xfrm>
            <a:off x="8184364" y="5723646"/>
            <a:ext cx="3050771" cy="338554"/>
          </a:xfrm>
          <a:prstGeom prst="rect">
            <a:avLst/>
          </a:prstGeom>
          <a:noFill/>
        </p:spPr>
        <p:txBody>
          <a:bodyPr wrap="square" rtlCol="0">
            <a:spAutoFit/>
          </a:bodyPr>
          <a:lstStyle/>
          <a:p>
            <a:pPr algn="ctr"/>
            <a:r>
              <a:rPr lang="en-US" sz="1600" dirty="0"/>
              <a:t>Figure 2 – Industrial Controller</a:t>
            </a:r>
          </a:p>
        </p:txBody>
      </p:sp>
      <p:pic>
        <p:nvPicPr>
          <p:cNvPr id="10" name="Picture 9">
            <a:extLst>
              <a:ext uri="{FF2B5EF4-FFF2-40B4-BE49-F238E27FC236}">
                <a16:creationId xmlns:a16="http://schemas.microsoft.com/office/drawing/2014/main" id="{B8D55711-F0D1-4B42-81F2-2AF0100EB016}"/>
              </a:ext>
            </a:extLst>
          </p:cNvPr>
          <p:cNvPicPr>
            <a:picLocks noChangeAspect="1"/>
          </p:cNvPicPr>
          <p:nvPr/>
        </p:nvPicPr>
        <p:blipFill>
          <a:blip r:embed="rId2"/>
          <a:stretch>
            <a:fillRect/>
          </a:stretch>
        </p:blipFill>
        <p:spPr>
          <a:xfrm>
            <a:off x="7670403" y="1282802"/>
            <a:ext cx="4078691" cy="42923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58041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4</a:t>
            </a:fld>
            <a:endParaRPr lang="en-US" dirty="0"/>
          </a:p>
        </p:txBody>
      </p:sp>
      <p:pic>
        <p:nvPicPr>
          <p:cNvPr id="9" name="Picture 8">
            <a:extLst>
              <a:ext uri="{FF2B5EF4-FFF2-40B4-BE49-F238E27FC236}">
                <a16:creationId xmlns:a16="http://schemas.microsoft.com/office/drawing/2014/main" id="{F282B685-E5D2-403D-8921-0656E1CAB547}"/>
              </a:ext>
            </a:extLst>
          </p:cNvPr>
          <p:cNvPicPr>
            <a:picLocks noChangeAspect="1"/>
          </p:cNvPicPr>
          <p:nvPr/>
        </p:nvPicPr>
        <p:blipFill>
          <a:blip r:embed="rId2"/>
          <a:stretch>
            <a:fillRect/>
          </a:stretch>
        </p:blipFill>
        <p:spPr>
          <a:xfrm>
            <a:off x="2860157" y="863113"/>
            <a:ext cx="6896884" cy="4781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DEEC0B06-3D03-4449-A3B8-AF7BBB750602}"/>
              </a:ext>
            </a:extLst>
          </p:cNvPr>
          <p:cNvSpPr txBox="1"/>
          <p:nvPr/>
        </p:nvSpPr>
        <p:spPr>
          <a:xfrm>
            <a:off x="3010915" y="5728139"/>
            <a:ext cx="6595367" cy="338554"/>
          </a:xfrm>
          <a:prstGeom prst="rect">
            <a:avLst/>
          </a:prstGeom>
          <a:noFill/>
        </p:spPr>
        <p:txBody>
          <a:bodyPr wrap="square" rtlCol="0">
            <a:spAutoFit/>
          </a:bodyPr>
          <a:lstStyle/>
          <a:p>
            <a:pPr algn="ctr"/>
            <a:r>
              <a:rPr lang="en-US" sz="1600" dirty="0"/>
              <a:t>Figure 3 – UI design choice for an industrial robot </a:t>
            </a:r>
          </a:p>
        </p:txBody>
      </p:sp>
    </p:spTree>
    <p:extLst>
      <p:ext uri="{BB962C8B-B14F-4D97-AF65-F5344CB8AC3E}">
        <p14:creationId xmlns:p14="http://schemas.microsoft.com/office/powerpoint/2010/main" val="4269119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Objective</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5"/>
            <a:ext cx="5677786" cy="3903201"/>
          </a:xfrm>
        </p:spPr>
        <p:txBody>
          <a:bodyPr>
            <a:normAutofit/>
          </a:bodyPr>
          <a:lstStyle/>
          <a:p>
            <a:r>
              <a:rPr lang="en-US" sz="2400" dirty="0"/>
              <a:t>Recreate industrial controllers with different layouts and features in a user interfaces</a:t>
            </a:r>
          </a:p>
          <a:p>
            <a:r>
              <a:rPr lang="en-US" sz="2400" dirty="0"/>
              <a:t>Quantify the user experience while utilizing the user interface (UI)</a:t>
            </a:r>
          </a:p>
          <a:p>
            <a:r>
              <a:rPr lang="en-US" sz="2400" dirty="0"/>
              <a:t>Through application of an industrial case study, determine the performance between the application of different UI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5</a:t>
            </a:fld>
            <a:endParaRPr lang="en-US" dirty="0"/>
          </a:p>
        </p:txBody>
      </p:sp>
      <p:pic>
        <p:nvPicPr>
          <p:cNvPr id="9" name="Picture 8">
            <a:extLst>
              <a:ext uri="{FF2B5EF4-FFF2-40B4-BE49-F238E27FC236}">
                <a16:creationId xmlns:a16="http://schemas.microsoft.com/office/drawing/2014/main" id="{1C69D4AE-4CAC-4745-B60E-33D3B823E0C2}"/>
              </a:ext>
            </a:extLst>
          </p:cNvPr>
          <p:cNvPicPr>
            <a:picLocks noChangeAspect="1"/>
          </p:cNvPicPr>
          <p:nvPr/>
        </p:nvPicPr>
        <p:blipFill rotWithShape="1">
          <a:blip r:embed="rId2"/>
          <a:srcRect l="16919" r="23604" b="8062"/>
          <a:stretch/>
        </p:blipFill>
        <p:spPr>
          <a:xfrm>
            <a:off x="7356857" y="1219893"/>
            <a:ext cx="4231758" cy="3679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B83A49E3-AC6C-4678-B42B-DD62B228410C}"/>
              </a:ext>
            </a:extLst>
          </p:cNvPr>
          <p:cNvSpPr txBox="1"/>
          <p:nvPr/>
        </p:nvSpPr>
        <p:spPr>
          <a:xfrm>
            <a:off x="7947350" y="5186209"/>
            <a:ext cx="3050771" cy="584775"/>
          </a:xfrm>
          <a:prstGeom prst="rect">
            <a:avLst/>
          </a:prstGeom>
          <a:noFill/>
        </p:spPr>
        <p:txBody>
          <a:bodyPr wrap="square" rtlCol="0">
            <a:spAutoFit/>
          </a:bodyPr>
          <a:lstStyle/>
          <a:p>
            <a:pPr algn="ctr"/>
            <a:r>
              <a:rPr lang="en-US" sz="1600" dirty="0"/>
              <a:t>Figure 4 – User interface controller</a:t>
            </a:r>
          </a:p>
        </p:txBody>
      </p:sp>
    </p:spTree>
    <p:extLst>
      <p:ext uri="{BB962C8B-B14F-4D97-AF65-F5344CB8AC3E}">
        <p14:creationId xmlns:p14="http://schemas.microsoft.com/office/powerpoint/2010/main" val="1250536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353320"/>
            <a:ext cx="9601200" cy="1068186"/>
          </a:xfrm>
        </p:spPr>
        <p:txBody>
          <a:bodyPr/>
          <a:lstStyle/>
          <a:p>
            <a:r>
              <a:rPr lang="en-US" dirty="0"/>
              <a:t>Methodology</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6</a:t>
            </a:fld>
            <a:endParaRPr lang="en-US" dirty="0"/>
          </a:p>
        </p:txBody>
      </p:sp>
      <p:pic>
        <p:nvPicPr>
          <p:cNvPr id="13" name="Content Placeholder 12">
            <a:extLst>
              <a:ext uri="{FF2B5EF4-FFF2-40B4-BE49-F238E27FC236}">
                <a16:creationId xmlns:a16="http://schemas.microsoft.com/office/drawing/2014/main" id="{405BFB15-29F9-4F5F-8DBC-03D0BF859C7C}"/>
              </a:ext>
            </a:extLst>
          </p:cNvPr>
          <p:cNvPicPr>
            <a:picLocks noGrp="1" noChangeAspect="1"/>
          </p:cNvPicPr>
          <p:nvPr>
            <p:ph idx="1"/>
          </p:nvPr>
        </p:nvPicPr>
        <p:blipFill rotWithShape="1">
          <a:blip r:embed="rId3"/>
          <a:srcRect l="14269" t="16038" r="27491" b="14859"/>
          <a:stretch/>
        </p:blipFill>
        <p:spPr>
          <a:xfrm>
            <a:off x="1180901" y="2287409"/>
            <a:ext cx="4980666" cy="3324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2DD89D02-F771-405A-A379-4916636A2A95}"/>
              </a:ext>
            </a:extLst>
          </p:cNvPr>
          <p:cNvPicPr>
            <a:picLocks noChangeAspect="1"/>
          </p:cNvPicPr>
          <p:nvPr/>
        </p:nvPicPr>
        <p:blipFill rotWithShape="1">
          <a:blip r:embed="rId4"/>
          <a:srcRect l="18125" t="18334" r="21250" b="12500"/>
          <a:stretch/>
        </p:blipFill>
        <p:spPr>
          <a:xfrm>
            <a:off x="6555047" y="2287410"/>
            <a:ext cx="5179917" cy="3324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Speech Bubble: Rectangle with Corners Rounded 16">
            <a:extLst>
              <a:ext uri="{FF2B5EF4-FFF2-40B4-BE49-F238E27FC236}">
                <a16:creationId xmlns:a16="http://schemas.microsoft.com/office/drawing/2014/main" id="{4FBF3430-9B4F-4312-A763-E820B068A165}"/>
              </a:ext>
            </a:extLst>
          </p:cNvPr>
          <p:cNvSpPr/>
          <p:nvPr/>
        </p:nvSpPr>
        <p:spPr>
          <a:xfrm flipH="1">
            <a:off x="1520456" y="1710238"/>
            <a:ext cx="4575544" cy="757974"/>
          </a:xfrm>
          <a:prstGeom prst="wedgeRoundRectCallou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Are the controls enabled, is it safe to use? </a:t>
            </a:r>
          </a:p>
        </p:txBody>
      </p:sp>
      <p:sp>
        <p:nvSpPr>
          <p:cNvPr id="18" name="Speech Bubble: Rectangle with Corners Rounded 17">
            <a:extLst>
              <a:ext uri="{FF2B5EF4-FFF2-40B4-BE49-F238E27FC236}">
                <a16:creationId xmlns:a16="http://schemas.microsoft.com/office/drawing/2014/main" id="{2BF1B156-503C-42F7-8E3A-AF969A7CC7EE}"/>
              </a:ext>
            </a:extLst>
          </p:cNvPr>
          <p:cNvSpPr/>
          <p:nvPr/>
        </p:nvSpPr>
        <p:spPr>
          <a:xfrm flipH="1">
            <a:off x="7074195" y="1421506"/>
            <a:ext cx="4575544" cy="757974"/>
          </a:xfrm>
          <a:prstGeom prst="wedgeRoundRectCallou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Are my controls being acknowledged?</a:t>
            </a:r>
          </a:p>
        </p:txBody>
      </p:sp>
      <p:sp>
        <p:nvSpPr>
          <p:cNvPr id="19" name="TextBox 18">
            <a:extLst>
              <a:ext uri="{FF2B5EF4-FFF2-40B4-BE49-F238E27FC236}">
                <a16:creationId xmlns:a16="http://schemas.microsoft.com/office/drawing/2014/main" id="{060B52C8-EC81-4CFA-80E1-8D053EC89586}"/>
              </a:ext>
            </a:extLst>
          </p:cNvPr>
          <p:cNvSpPr txBox="1"/>
          <p:nvPr/>
        </p:nvSpPr>
        <p:spPr>
          <a:xfrm>
            <a:off x="1829618" y="5918517"/>
            <a:ext cx="3683231" cy="338554"/>
          </a:xfrm>
          <a:prstGeom prst="rect">
            <a:avLst/>
          </a:prstGeom>
          <a:noFill/>
        </p:spPr>
        <p:txBody>
          <a:bodyPr wrap="square" rtlCol="0">
            <a:spAutoFit/>
          </a:bodyPr>
          <a:lstStyle/>
          <a:p>
            <a:pPr algn="ctr"/>
            <a:r>
              <a:rPr lang="en-US" sz="1600" dirty="0"/>
              <a:t>Figure 5 –  A user asks if its safe to use</a:t>
            </a:r>
          </a:p>
        </p:txBody>
      </p:sp>
      <p:sp>
        <p:nvSpPr>
          <p:cNvPr id="20" name="TextBox 19">
            <a:extLst>
              <a:ext uri="{FF2B5EF4-FFF2-40B4-BE49-F238E27FC236}">
                <a16:creationId xmlns:a16="http://schemas.microsoft.com/office/drawing/2014/main" id="{A1D8FD96-5875-4E57-96D8-D31FD5D3DEE9}"/>
              </a:ext>
            </a:extLst>
          </p:cNvPr>
          <p:cNvSpPr txBox="1"/>
          <p:nvPr/>
        </p:nvSpPr>
        <p:spPr>
          <a:xfrm>
            <a:off x="7779036" y="5924153"/>
            <a:ext cx="3387400" cy="338554"/>
          </a:xfrm>
          <a:prstGeom prst="rect">
            <a:avLst/>
          </a:prstGeom>
          <a:noFill/>
        </p:spPr>
        <p:txBody>
          <a:bodyPr wrap="square" rtlCol="0">
            <a:spAutoFit/>
          </a:bodyPr>
          <a:lstStyle/>
          <a:p>
            <a:pPr algn="ctr"/>
            <a:r>
              <a:rPr lang="en-US" sz="1600" dirty="0"/>
              <a:t>Figure 6 – A user requests feedback</a:t>
            </a:r>
          </a:p>
        </p:txBody>
      </p:sp>
    </p:spTree>
    <p:extLst>
      <p:ext uri="{BB962C8B-B14F-4D97-AF65-F5344CB8AC3E}">
        <p14:creationId xmlns:p14="http://schemas.microsoft.com/office/powerpoint/2010/main" val="3533040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Methodology - Continued</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523307"/>
            <a:ext cx="6751674" cy="1675014"/>
          </a:xfrm>
        </p:spPr>
        <p:txBody>
          <a:bodyPr>
            <a:normAutofit/>
          </a:bodyPr>
          <a:lstStyle/>
          <a:p>
            <a:r>
              <a:rPr lang="en-US" sz="2400" dirty="0"/>
              <a:t>Differences in layout, features, and design influence user experience </a:t>
            </a:r>
          </a:p>
          <a:p>
            <a:r>
              <a:rPr lang="en-US" sz="2400" dirty="0"/>
              <a:t>Changing the user experience can determine changes in the human-robot interaction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7</a:t>
            </a:fld>
            <a:endParaRPr lang="en-US" dirty="0"/>
          </a:p>
        </p:txBody>
      </p:sp>
      <p:pic>
        <p:nvPicPr>
          <p:cNvPr id="8" name="Picture 7">
            <a:extLst>
              <a:ext uri="{FF2B5EF4-FFF2-40B4-BE49-F238E27FC236}">
                <a16:creationId xmlns:a16="http://schemas.microsoft.com/office/drawing/2014/main" id="{1C028D7A-6869-4295-B39F-3DEB82F58228}"/>
              </a:ext>
            </a:extLst>
          </p:cNvPr>
          <p:cNvPicPr>
            <a:picLocks noChangeAspect="1"/>
          </p:cNvPicPr>
          <p:nvPr/>
        </p:nvPicPr>
        <p:blipFill>
          <a:blip r:embed="rId2"/>
          <a:stretch>
            <a:fillRect/>
          </a:stretch>
        </p:blipFill>
        <p:spPr>
          <a:xfrm>
            <a:off x="1830606" y="3428999"/>
            <a:ext cx="2149770" cy="2195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693CCA15-8695-4389-85E3-B8F9C38DC0A1}"/>
              </a:ext>
            </a:extLst>
          </p:cNvPr>
          <p:cNvPicPr>
            <a:picLocks noChangeAspect="1"/>
          </p:cNvPicPr>
          <p:nvPr/>
        </p:nvPicPr>
        <p:blipFill rotWithShape="1">
          <a:blip r:embed="rId3"/>
          <a:srcRect r="2924"/>
          <a:stretch/>
        </p:blipFill>
        <p:spPr>
          <a:xfrm>
            <a:off x="4772642" y="3429000"/>
            <a:ext cx="2646715" cy="2195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BDC7791C-B1B9-409E-8CB2-69E419BD9C95}"/>
              </a:ext>
            </a:extLst>
          </p:cNvPr>
          <p:cNvPicPr>
            <a:picLocks noChangeAspect="1"/>
          </p:cNvPicPr>
          <p:nvPr/>
        </p:nvPicPr>
        <p:blipFill>
          <a:blip r:embed="rId4"/>
          <a:stretch>
            <a:fillRect/>
          </a:stretch>
        </p:blipFill>
        <p:spPr>
          <a:xfrm>
            <a:off x="8211623" y="3428999"/>
            <a:ext cx="2602007" cy="2195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EFFD45E9-D14E-4732-8CFD-CB2270D0551D}"/>
              </a:ext>
            </a:extLst>
          </p:cNvPr>
          <p:cNvPicPr>
            <a:picLocks noChangeAspect="1"/>
          </p:cNvPicPr>
          <p:nvPr/>
        </p:nvPicPr>
        <p:blipFill rotWithShape="1">
          <a:blip r:embed="rId5"/>
          <a:srcRect l="12921" t="6461" r="14189"/>
          <a:stretch/>
        </p:blipFill>
        <p:spPr>
          <a:xfrm>
            <a:off x="8247033" y="814850"/>
            <a:ext cx="2602007" cy="18782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A1C81A6C-3845-434E-A8F9-F5E63BADFC75}"/>
              </a:ext>
            </a:extLst>
          </p:cNvPr>
          <p:cNvSpPr txBox="1"/>
          <p:nvPr/>
        </p:nvSpPr>
        <p:spPr>
          <a:xfrm>
            <a:off x="1371600" y="5854825"/>
            <a:ext cx="3050771" cy="338554"/>
          </a:xfrm>
          <a:prstGeom prst="rect">
            <a:avLst/>
          </a:prstGeom>
          <a:noFill/>
        </p:spPr>
        <p:txBody>
          <a:bodyPr wrap="square" rtlCol="0">
            <a:spAutoFit/>
          </a:bodyPr>
          <a:lstStyle/>
          <a:p>
            <a:pPr algn="ctr"/>
            <a:r>
              <a:rPr lang="en-US" sz="1600" dirty="0"/>
              <a:t>Figure 8 – XYZ control</a:t>
            </a:r>
          </a:p>
        </p:txBody>
      </p:sp>
      <p:sp>
        <p:nvSpPr>
          <p:cNvPr id="16" name="TextBox 15">
            <a:extLst>
              <a:ext uri="{FF2B5EF4-FFF2-40B4-BE49-F238E27FC236}">
                <a16:creationId xmlns:a16="http://schemas.microsoft.com/office/drawing/2014/main" id="{68D3A40A-5457-4CCD-96B4-B5DC0B9C6CC3}"/>
              </a:ext>
            </a:extLst>
          </p:cNvPr>
          <p:cNvSpPr txBox="1"/>
          <p:nvPr/>
        </p:nvSpPr>
        <p:spPr>
          <a:xfrm>
            <a:off x="4646814" y="5854825"/>
            <a:ext cx="3050771" cy="338554"/>
          </a:xfrm>
          <a:prstGeom prst="rect">
            <a:avLst/>
          </a:prstGeom>
          <a:noFill/>
        </p:spPr>
        <p:txBody>
          <a:bodyPr wrap="square" rtlCol="0">
            <a:spAutoFit/>
          </a:bodyPr>
          <a:lstStyle/>
          <a:p>
            <a:pPr algn="ctr"/>
            <a:r>
              <a:rPr lang="en-US" sz="1600" dirty="0"/>
              <a:t>Figure 9 – Joystick control</a:t>
            </a:r>
          </a:p>
        </p:txBody>
      </p:sp>
      <p:sp>
        <p:nvSpPr>
          <p:cNvPr id="17" name="TextBox 16">
            <a:extLst>
              <a:ext uri="{FF2B5EF4-FFF2-40B4-BE49-F238E27FC236}">
                <a16:creationId xmlns:a16="http://schemas.microsoft.com/office/drawing/2014/main" id="{6A800634-E084-4196-AADB-D3C37222A143}"/>
              </a:ext>
            </a:extLst>
          </p:cNvPr>
          <p:cNvSpPr txBox="1"/>
          <p:nvPr/>
        </p:nvSpPr>
        <p:spPr>
          <a:xfrm>
            <a:off x="7922028" y="5854825"/>
            <a:ext cx="3050771" cy="338554"/>
          </a:xfrm>
          <a:prstGeom prst="rect">
            <a:avLst/>
          </a:prstGeom>
          <a:noFill/>
        </p:spPr>
        <p:txBody>
          <a:bodyPr wrap="square" rtlCol="0">
            <a:spAutoFit/>
          </a:bodyPr>
          <a:lstStyle/>
          <a:p>
            <a:pPr algn="ctr"/>
            <a:r>
              <a:rPr lang="en-US" sz="1600" dirty="0"/>
              <a:t>Figure 10 – </a:t>
            </a:r>
            <a:r>
              <a:rPr lang="en-US" sz="1600" dirty="0" err="1"/>
              <a:t>Freemode</a:t>
            </a:r>
            <a:r>
              <a:rPr lang="en-US" sz="1600" dirty="0"/>
              <a:t> control</a:t>
            </a:r>
          </a:p>
        </p:txBody>
      </p:sp>
      <p:sp>
        <p:nvSpPr>
          <p:cNvPr id="18" name="TextBox 17">
            <a:extLst>
              <a:ext uri="{FF2B5EF4-FFF2-40B4-BE49-F238E27FC236}">
                <a16:creationId xmlns:a16="http://schemas.microsoft.com/office/drawing/2014/main" id="{0AD3EF92-DE16-4CE6-AA37-510990FA3C03}"/>
              </a:ext>
            </a:extLst>
          </p:cNvPr>
          <p:cNvSpPr txBox="1"/>
          <p:nvPr/>
        </p:nvSpPr>
        <p:spPr>
          <a:xfrm>
            <a:off x="7987240" y="2768672"/>
            <a:ext cx="3050771" cy="584775"/>
          </a:xfrm>
          <a:prstGeom prst="rect">
            <a:avLst/>
          </a:prstGeom>
          <a:noFill/>
        </p:spPr>
        <p:txBody>
          <a:bodyPr wrap="square" rtlCol="0">
            <a:spAutoFit/>
          </a:bodyPr>
          <a:lstStyle/>
          <a:p>
            <a:pPr algn="ctr"/>
            <a:r>
              <a:rPr lang="en-US" sz="1600" dirty="0"/>
              <a:t>Figure 7 – Motion capture external controls</a:t>
            </a:r>
          </a:p>
        </p:txBody>
      </p:sp>
    </p:spTree>
    <p:extLst>
      <p:ext uri="{BB962C8B-B14F-4D97-AF65-F5344CB8AC3E}">
        <p14:creationId xmlns:p14="http://schemas.microsoft.com/office/powerpoint/2010/main" val="275166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Setup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8</a:t>
            </a:fld>
            <a:endParaRPr lang="en-US" dirty="0"/>
          </a:p>
        </p:txBody>
      </p:sp>
      <p:sp>
        <p:nvSpPr>
          <p:cNvPr id="8" name="TextBox 7">
            <a:extLst>
              <a:ext uri="{FF2B5EF4-FFF2-40B4-BE49-F238E27FC236}">
                <a16:creationId xmlns:a16="http://schemas.microsoft.com/office/drawing/2014/main" id="{BEECA231-2CE0-4258-90F8-42C3E8FAC38C}"/>
              </a:ext>
            </a:extLst>
          </p:cNvPr>
          <p:cNvSpPr txBox="1"/>
          <p:nvPr/>
        </p:nvSpPr>
        <p:spPr>
          <a:xfrm>
            <a:off x="3744884" y="6065087"/>
            <a:ext cx="4854630" cy="338554"/>
          </a:xfrm>
          <a:prstGeom prst="rect">
            <a:avLst/>
          </a:prstGeom>
          <a:noFill/>
        </p:spPr>
        <p:txBody>
          <a:bodyPr wrap="square" rtlCol="0">
            <a:spAutoFit/>
          </a:bodyPr>
          <a:lstStyle/>
          <a:p>
            <a:pPr algn="ctr"/>
            <a:r>
              <a:rPr lang="en-US" sz="1600" dirty="0"/>
              <a:t>Figure 11 – System Overview breakdown</a:t>
            </a:r>
          </a:p>
        </p:txBody>
      </p:sp>
      <p:sp>
        <p:nvSpPr>
          <p:cNvPr id="11" name="Content Placeholder 2">
            <a:extLst>
              <a:ext uri="{FF2B5EF4-FFF2-40B4-BE49-F238E27FC236}">
                <a16:creationId xmlns:a16="http://schemas.microsoft.com/office/drawing/2014/main" id="{428D0207-9E4C-4818-835D-D1D2BBF9A172}"/>
              </a:ext>
            </a:extLst>
          </p:cNvPr>
          <p:cNvSpPr txBox="1">
            <a:spLocks/>
          </p:cNvSpPr>
          <p:nvPr/>
        </p:nvSpPr>
        <p:spPr>
          <a:xfrm>
            <a:off x="1371600" y="5285709"/>
            <a:ext cx="9601199" cy="106818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en-US" sz="2400" dirty="0"/>
          </a:p>
        </p:txBody>
      </p:sp>
      <p:pic>
        <p:nvPicPr>
          <p:cNvPr id="19" name="Content Placeholder 18">
            <a:extLst>
              <a:ext uri="{FF2B5EF4-FFF2-40B4-BE49-F238E27FC236}">
                <a16:creationId xmlns:a16="http://schemas.microsoft.com/office/drawing/2014/main" id="{35CC556A-1B3B-40D4-8FFF-13E4229BD786}"/>
              </a:ext>
            </a:extLst>
          </p:cNvPr>
          <p:cNvPicPr>
            <a:picLocks noGrp="1" noChangeAspect="1"/>
          </p:cNvPicPr>
          <p:nvPr>
            <p:ph idx="1"/>
          </p:nvPr>
        </p:nvPicPr>
        <p:blipFill rotWithShape="1">
          <a:blip r:embed="rId3"/>
          <a:srcRect l="11313" t="7330"/>
          <a:stretch/>
        </p:blipFill>
        <p:spPr>
          <a:xfrm>
            <a:off x="2647507" y="1431555"/>
            <a:ext cx="7697972" cy="4520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32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Setup</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2247900"/>
            <a:ext cx="4854631" cy="3397488"/>
          </a:xfrm>
        </p:spPr>
        <p:txBody>
          <a:bodyPr>
            <a:normAutofit/>
          </a:bodyPr>
          <a:lstStyle/>
          <a:p>
            <a:r>
              <a:rPr lang="en-US" sz="2400" dirty="0"/>
              <a:t>Unity records motions perceived from the tablet such as the position of the touch and which buttons are being pressed</a:t>
            </a:r>
          </a:p>
          <a:p>
            <a:r>
              <a:rPr lang="en-US" sz="2400" dirty="0"/>
              <a:t>The layout can be changed around as desired with different tasks being applied</a:t>
            </a:r>
          </a:p>
          <a:p>
            <a:pPr marL="0" indent="0">
              <a:buNone/>
            </a:pPr>
            <a:endParaRPr lang="en-US" sz="2400" dirty="0"/>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9</a:t>
            </a:fld>
            <a:endParaRPr lang="en-US" dirty="0"/>
          </a:p>
        </p:txBody>
      </p:sp>
      <p:pic>
        <p:nvPicPr>
          <p:cNvPr id="8" name="Picture 7">
            <a:extLst>
              <a:ext uri="{FF2B5EF4-FFF2-40B4-BE49-F238E27FC236}">
                <a16:creationId xmlns:a16="http://schemas.microsoft.com/office/drawing/2014/main" id="{7FB87562-C92C-41B3-BAF0-8DE6E1581CBB}"/>
              </a:ext>
            </a:extLst>
          </p:cNvPr>
          <p:cNvPicPr>
            <a:picLocks noChangeAspect="1"/>
          </p:cNvPicPr>
          <p:nvPr/>
        </p:nvPicPr>
        <p:blipFill>
          <a:blip r:embed="rId3"/>
          <a:stretch>
            <a:fillRect/>
          </a:stretch>
        </p:blipFill>
        <p:spPr>
          <a:xfrm>
            <a:off x="6291695" y="2020685"/>
            <a:ext cx="4950244" cy="3170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944E16AA-E511-494D-B052-C38FF0F2F285}"/>
              </a:ext>
            </a:extLst>
          </p:cNvPr>
          <p:cNvSpPr txBox="1"/>
          <p:nvPr/>
        </p:nvSpPr>
        <p:spPr>
          <a:xfrm>
            <a:off x="6339502" y="5296783"/>
            <a:ext cx="4854630" cy="338554"/>
          </a:xfrm>
          <a:prstGeom prst="rect">
            <a:avLst/>
          </a:prstGeom>
          <a:noFill/>
        </p:spPr>
        <p:txBody>
          <a:bodyPr wrap="square" rtlCol="0">
            <a:spAutoFit/>
          </a:bodyPr>
          <a:lstStyle/>
          <a:p>
            <a:pPr algn="ctr"/>
            <a:r>
              <a:rPr lang="en-US" sz="1600" dirty="0"/>
              <a:t>Figure 12 – Touchscreen heatmap from user</a:t>
            </a:r>
          </a:p>
        </p:txBody>
      </p:sp>
    </p:spTree>
    <p:extLst>
      <p:ext uri="{BB962C8B-B14F-4D97-AF65-F5344CB8AC3E}">
        <p14:creationId xmlns:p14="http://schemas.microsoft.com/office/powerpoint/2010/main" val="3709762784"/>
      </p:ext>
    </p:extLst>
  </p:cSld>
  <p:clrMapOvr>
    <a:masterClrMapping/>
  </p:clrMapOvr>
</p:sld>
</file>

<file path=ppt/theme/theme1.xml><?xml version="1.0" encoding="utf-8"?>
<a:theme xmlns:a="http://schemas.openxmlformats.org/drawingml/2006/main" name="Crop">
  <a:themeElements>
    <a:clrScheme name="Custom 6">
      <a:dk1>
        <a:sysClr val="windowText" lastClr="000000"/>
      </a:dk1>
      <a:lt1>
        <a:sysClr val="window" lastClr="FFFFFF"/>
      </a:lt1>
      <a:dk2>
        <a:srgbClr val="564135"/>
      </a:dk2>
      <a:lt2>
        <a:srgbClr val="F2F2F2"/>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291D953A44E0B4094278A1F14211615" ma:contentTypeVersion="2" ma:contentTypeDescription="Create a new document." ma:contentTypeScope="" ma:versionID="2be641b4ad40da8af276a4f8a365613c">
  <xsd:schema xmlns:xsd="http://www.w3.org/2001/XMLSchema" xmlns:xs="http://www.w3.org/2001/XMLSchema" xmlns:p="http://schemas.microsoft.com/office/2006/metadata/properties" xmlns:ns3="0c376bb9-350f-4ccd-a6b4-f5ccddef7f27" targetNamespace="http://schemas.microsoft.com/office/2006/metadata/properties" ma:root="true" ma:fieldsID="abb143cfedaa2e712fe201a2a766a26d" ns3:_="">
    <xsd:import namespace="0c376bb9-350f-4ccd-a6b4-f5ccddef7f27"/>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376bb9-350f-4ccd-a6b4-f5ccddef7f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A5B2F9-4BBF-4636-9EC1-7A4E9C1ABD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376bb9-350f-4ccd-a6b4-f5ccddef7f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BEAEEC7-164A-4D41-A9B7-2C23D62766C3}">
  <ds:schemaRefs>
    <ds:schemaRef ds:uri="0c376bb9-350f-4ccd-a6b4-f5ccddef7f2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0F6941FA-E0C8-4A27-80E0-F0B275DFBB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TM10001105[[fn=Crop]]</Template>
  <TotalTime>11063</TotalTime>
  <Words>845</Words>
  <Application>Microsoft Office PowerPoint</Application>
  <PresentationFormat>Widescreen</PresentationFormat>
  <Paragraphs>125</Paragraphs>
  <Slides>18</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Calibri</vt:lpstr>
      <vt:lpstr>Franklin Gothic Book</vt:lpstr>
      <vt:lpstr>Crop</vt:lpstr>
      <vt:lpstr>Adaptive Metrics and Performance Analysis Tool for Human-Robot Interaction</vt:lpstr>
      <vt:lpstr>Introduction</vt:lpstr>
      <vt:lpstr>Background</vt:lpstr>
      <vt:lpstr>PowerPoint Presentation</vt:lpstr>
      <vt:lpstr>Objective</vt:lpstr>
      <vt:lpstr>Methodology</vt:lpstr>
      <vt:lpstr>Methodology - Continued</vt:lpstr>
      <vt:lpstr>Setup  </vt:lpstr>
      <vt:lpstr>Setup</vt:lpstr>
      <vt:lpstr>Setup</vt:lpstr>
      <vt:lpstr>Video Demonstration</vt:lpstr>
      <vt:lpstr>Final Interface </vt:lpstr>
      <vt:lpstr>Results</vt:lpstr>
      <vt:lpstr>Conclusion and Future Work</vt:lpstr>
      <vt:lpstr>Questions?</vt:lpstr>
      <vt:lpstr>NIST Disclaimer</vt:lpstr>
      <vt:lpstr>References for Images </vt:lpstr>
      <vt:lpstr>Motion Capture Setup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Robotics User interface and</dc:title>
  <dc:creator>Segarra Martinez, Esteban (Assoc)</dc:creator>
  <cp:lastModifiedBy>Mathorn ⠀</cp:lastModifiedBy>
  <cp:revision>106</cp:revision>
  <dcterms:created xsi:type="dcterms:W3CDTF">2019-06-07T20:31:06Z</dcterms:created>
  <dcterms:modified xsi:type="dcterms:W3CDTF">2019-08-02T05:50:39Z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0x0101005291D953A44E0B4094278A1F14211615</vt:lpwstr>
  </property>
</Properties>
</file>